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33" r:id="rId2"/>
    <p:sldId id="321" r:id="rId3"/>
    <p:sldId id="3726" r:id="rId4"/>
    <p:sldId id="290" r:id="rId5"/>
    <p:sldId id="3829" r:id="rId6"/>
    <p:sldId id="3719" r:id="rId7"/>
    <p:sldId id="3731" r:id="rId8"/>
    <p:sldId id="327" r:id="rId9"/>
    <p:sldId id="3834" r:id="rId10"/>
  </p:sldIdLst>
  <p:sldSz cx="12198350" cy="6858000"/>
  <p:notesSz cx="6858000" cy="9144000"/>
  <p:defaultTextStyle>
    <a:defPPr>
      <a:defRPr lang="en-US"/>
    </a:defPPr>
    <a:lvl1pPr marL="0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6097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6BA93D-1AF9-3BFE-5DAB-6FAA86F0BBB7}" name="Lou Wheatcraft" initials="LW" userId="af51d06b72bd081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414042"/>
    <a:srgbClr val="0071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44"/>
    <p:restoredTop sz="96327"/>
  </p:normalViewPr>
  <p:slideViewPr>
    <p:cSldViewPr snapToGrid="0" snapToObjects="1">
      <p:cViewPr varScale="1">
        <p:scale>
          <a:sx n="122" d="100"/>
          <a:sy n="122" d="100"/>
        </p:scale>
        <p:origin x="232" y="232"/>
      </p:cViewPr>
      <p:guideLst>
        <p:guide orient="horz" pos="2160"/>
        <p:guide pos="3842"/>
      </p:guideLst>
    </p:cSldViewPr>
  </p:slideViewPr>
  <p:outlineViewPr>
    <p:cViewPr>
      <p:scale>
        <a:sx n="40" d="100"/>
        <a:sy n="4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F06D7-4593-BC46-95A8-2D70E94DBEB5}" type="datetimeFigureOut">
              <a:rPr lang="en-US" smtClean="0"/>
              <a:pPr/>
              <a:t>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DC975-A23D-1043-8329-AE888A944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76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5C955-B8C9-7543-B8AA-5D5411F8A4E3}" type="datetimeFigureOut">
              <a:rPr lang="en-US" smtClean="0"/>
              <a:pPr/>
              <a:t>1/22/23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85D96-4FDB-7148-B18B-46402D7060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9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60976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"/>
          <p:cNvSpPr>
            <a:spLocks noGrp="1"/>
          </p:cNvSpPr>
          <p:nvPr>
            <p:ph type="ctrTitle" hasCustomPrompt="1"/>
          </p:nvPr>
        </p:nvSpPr>
        <p:spPr>
          <a:xfrm>
            <a:off x="359777" y="4409344"/>
            <a:ext cx="11376530" cy="1123038"/>
          </a:xfrm>
        </p:spPr>
        <p:txBody>
          <a:bodyPr anchor="b"/>
          <a:lstStyle>
            <a:lvl1pPr algn="l">
              <a:defRPr sz="6000" baseline="0">
                <a:latin typeface="Arial"/>
                <a:cs typeface="Arial"/>
              </a:defRPr>
            </a:lvl1pPr>
          </a:lstStyle>
          <a:p>
            <a:r>
              <a:rPr lang="en-US" dirty="0"/>
              <a:t>Presentation Title</a:t>
            </a:r>
            <a:endParaRPr lang="fr-FR" dirty="0"/>
          </a:p>
        </p:txBody>
      </p:sp>
      <p:sp>
        <p:nvSpPr>
          <p:cNvPr id="18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9777" y="3527475"/>
            <a:ext cx="11376530" cy="867169"/>
          </a:xfrm>
        </p:spPr>
        <p:txBody>
          <a:bodyPr anchor="b"/>
          <a:lstStyle>
            <a:lvl1pPr marL="0" indent="0" algn="l">
              <a:buNone/>
              <a:defRPr sz="2400">
                <a:latin typeface="Arial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fr-FR" dirty="0"/>
          </a:p>
        </p:txBody>
      </p:sp>
      <p:sp>
        <p:nvSpPr>
          <p:cNvPr id="19" name="Sous-titre 2"/>
          <p:cNvSpPr txBox="1">
            <a:spLocks/>
          </p:cNvSpPr>
          <p:nvPr userDrawn="1"/>
        </p:nvSpPr>
        <p:spPr>
          <a:xfrm>
            <a:off x="359777" y="6438730"/>
            <a:ext cx="9144000" cy="42275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>
                <a:solidFill>
                  <a:srgbClr val="414042"/>
                </a:solidFill>
                <a:latin typeface="Open Sans Light"/>
                <a:cs typeface="Open Sans Light"/>
              </a:rPr>
              <a:t>www.incose.org/IW2023</a:t>
            </a: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359777" y="5532382"/>
            <a:ext cx="3074092" cy="0"/>
          </a:xfrm>
          <a:prstGeom prst="line">
            <a:avLst/>
          </a:prstGeom>
          <a:ln w="76200" cmpd="sng">
            <a:solidFill>
              <a:srgbClr val="0071C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43811" y="512779"/>
            <a:ext cx="5785401" cy="191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2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0071C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6EB6-1230-7740-9336-482712647127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5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3804" y="274639"/>
            <a:ext cx="2744629" cy="5851525"/>
          </a:xfrm>
        </p:spPr>
        <p:txBody>
          <a:bodyPr vert="eaVert"/>
          <a:lstStyle>
            <a:lvl1pPr>
              <a:defRPr>
                <a:solidFill>
                  <a:srgbClr val="0071C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918" y="274639"/>
            <a:ext cx="803058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3D7E4-03E6-174B-B5A7-9705509931CD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77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>
            <a:extLst>
              <a:ext uri="{FF2B5EF4-FFF2-40B4-BE49-F238E27FC236}">
                <a16:creationId xmlns:a16="http://schemas.microsoft.com/office/drawing/2014/main" id="{36D0D17B-D9BE-5C7F-DF97-99BCE83C6F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926702" y="1749076"/>
            <a:ext cx="5785401" cy="1914003"/>
          </a:xfrm>
          <a:prstGeom prst="rect">
            <a:avLst/>
          </a:prstGeom>
        </p:spPr>
      </p:pic>
      <p:sp>
        <p:nvSpPr>
          <p:cNvPr id="6" name="Sous-titre 2"/>
          <p:cNvSpPr txBox="1">
            <a:spLocks/>
          </p:cNvSpPr>
          <p:nvPr userDrawn="1"/>
        </p:nvSpPr>
        <p:spPr>
          <a:xfrm>
            <a:off x="0" y="3788435"/>
            <a:ext cx="12192000" cy="42275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dirty="0">
                <a:solidFill>
                  <a:srgbClr val="414042"/>
                </a:solidFill>
                <a:latin typeface="Open Sans Light"/>
                <a:cs typeface="Open Sans Light"/>
              </a:rPr>
              <a:t>www.incose.org/IW2023</a:t>
            </a:r>
          </a:p>
        </p:txBody>
      </p:sp>
    </p:spTree>
    <p:extLst>
      <p:ext uri="{BB962C8B-B14F-4D97-AF65-F5344CB8AC3E}">
        <p14:creationId xmlns:p14="http://schemas.microsoft.com/office/powerpoint/2010/main" val="111579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400">
                <a:solidFill>
                  <a:schemeClr val="tx2"/>
                </a:solidFill>
                <a:latin typeface="+mj-lt"/>
                <a:cs typeface="Open San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cs typeface="Open Sans"/>
              </a:defRPr>
            </a:lvl1pPr>
            <a:lvl2pPr>
              <a:defRPr>
                <a:solidFill>
                  <a:schemeClr val="tx1"/>
                </a:solidFill>
                <a:latin typeface="+mn-lt"/>
                <a:cs typeface="Open Sans"/>
              </a:defRPr>
            </a:lvl2pPr>
            <a:lvl3pPr>
              <a:defRPr>
                <a:solidFill>
                  <a:schemeClr val="tx1"/>
                </a:solidFill>
                <a:latin typeface="+mn-lt"/>
                <a:cs typeface="Open Sans"/>
              </a:defRPr>
            </a:lvl3pPr>
            <a:lvl4pPr>
              <a:defRPr>
                <a:solidFill>
                  <a:schemeClr val="tx1"/>
                </a:solidFill>
                <a:latin typeface="+mn-lt"/>
                <a:cs typeface="Open Sans"/>
              </a:defRPr>
            </a:lvl4pPr>
            <a:lvl5pPr>
              <a:defRPr>
                <a:solidFill>
                  <a:schemeClr val="tx1"/>
                </a:solidFill>
                <a:latin typeface="+mn-lt"/>
                <a:cs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Requirements Working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3C83-8744-0943-A3FD-E40F90ABD101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itre 1"/>
          <p:cNvSpPr>
            <a:spLocks noGrp="1"/>
          </p:cNvSpPr>
          <p:nvPr>
            <p:ph type="ctrTitle" hasCustomPrompt="1"/>
          </p:nvPr>
        </p:nvSpPr>
        <p:spPr>
          <a:xfrm>
            <a:off x="359777" y="3975759"/>
            <a:ext cx="11376530" cy="1123038"/>
          </a:xfrm>
        </p:spPr>
        <p:txBody>
          <a:bodyPr anchor="b"/>
          <a:lstStyle>
            <a:lvl1pPr algn="l">
              <a:defRPr sz="6000" baseline="0">
                <a:latin typeface="Arial"/>
                <a:cs typeface="Arial"/>
              </a:defRPr>
            </a:lvl1pPr>
          </a:lstStyle>
          <a:p>
            <a:r>
              <a:rPr lang="en-US" dirty="0"/>
              <a:t>Section Title</a:t>
            </a:r>
            <a:endParaRPr lang="fr-FR" dirty="0"/>
          </a:p>
        </p:txBody>
      </p:sp>
      <p:sp>
        <p:nvSpPr>
          <p:cNvPr id="3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59777" y="3093890"/>
            <a:ext cx="11376530" cy="867169"/>
          </a:xfrm>
        </p:spPr>
        <p:txBody>
          <a:bodyPr anchor="b"/>
          <a:lstStyle>
            <a:lvl1pPr marL="0" indent="0" algn="l">
              <a:buNone/>
              <a:defRPr sz="2400">
                <a:latin typeface="Arial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Section</a:t>
            </a:r>
            <a:endParaRPr lang="fr-FR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359777" y="5098797"/>
            <a:ext cx="3074092" cy="0"/>
          </a:xfrm>
          <a:prstGeom prst="line">
            <a:avLst/>
          </a:prstGeom>
          <a:ln w="76200" cmpd="sng">
            <a:solidFill>
              <a:srgbClr val="0071C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5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17" y="1600201"/>
            <a:ext cx="5387605" cy="4525963"/>
          </a:xfrm>
        </p:spPr>
        <p:txBody>
          <a:bodyPr/>
          <a:lstStyle>
            <a:lvl1pPr>
              <a:defRPr sz="3700">
                <a:latin typeface="+mn-lt"/>
              </a:defRPr>
            </a:lvl1pPr>
            <a:lvl2pPr>
              <a:defRPr sz="3200">
                <a:latin typeface="+mn-lt"/>
              </a:defRPr>
            </a:lvl2pPr>
            <a:lvl3pPr>
              <a:defRPr sz="27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0828" y="1600201"/>
            <a:ext cx="5387605" cy="4525963"/>
          </a:xfrm>
        </p:spPr>
        <p:txBody>
          <a:bodyPr/>
          <a:lstStyle>
            <a:lvl1pPr>
              <a:defRPr sz="3700">
                <a:latin typeface="+mn-lt"/>
              </a:defRPr>
            </a:lvl1pPr>
            <a:lvl2pPr>
              <a:defRPr sz="3200">
                <a:latin typeface="+mn-lt"/>
              </a:defRPr>
            </a:lvl2pPr>
            <a:lvl3pPr>
              <a:defRPr sz="27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7DA8-9C23-1345-97BA-1A3013D0DD0F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0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0071C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918" y="1535113"/>
            <a:ext cx="5389723" cy="639763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rgbClr val="0071CE"/>
                </a:solidFill>
                <a:latin typeface="+mn-lt"/>
              </a:defRPr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918" y="2174875"/>
            <a:ext cx="5389723" cy="3951288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7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100">
                <a:latin typeface="+mn-lt"/>
              </a:defRPr>
            </a:lvl4pPr>
            <a:lvl5pPr>
              <a:defRPr sz="2100">
                <a:latin typeface="+mn-lt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594" y="1535113"/>
            <a:ext cx="5391840" cy="639763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rgbClr val="0071CE"/>
                </a:solidFill>
                <a:latin typeface="+mn-lt"/>
              </a:defRPr>
            </a:lvl1pPr>
            <a:lvl2pPr marL="609768" indent="0">
              <a:buNone/>
              <a:defRPr sz="2700" b="1"/>
            </a:lvl2pPr>
            <a:lvl3pPr marL="1219535" indent="0">
              <a:buNone/>
              <a:defRPr sz="2400" b="1"/>
            </a:lvl3pPr>
            <a:lvl4pPr marL="1829303" indent="0">
              <a:buNone/>
              <a:defRPr sz="2100" b="1"/>
            </a:lvl4pPr>
            <a:lvl5pPr marL="2439071" indent="0">
              <a:buNone/>
              <a:defRPr sz="2100" b="1"/>
            </a:lvl5pPr>
            <a:lvl6pPr marL="3048838" indent="0">
              <a:buNone/>
              <a:defRPr sz="2100" b="1"/>
            </a:lvl6pPr>
            <a:lvl7pPr marL="3658606" indent="0">
              <a:buNone/>
              <a:defRPr sz="2100" b="1"/>
            </a:lvl7pPr>
            <a:lvl8pPr marL="4268373" indent="0">
              <a:buNone/>
              <a:defRPr sz="2100" b="1"/>
            </a:lvl8pPr>
            <a:lvl9pPr marL="487814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594" y="2174875"/>
            <a:ext cx="5391840" cy="3951288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7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100">
                <a:latin typeface="+mn-lt"/>
              </a:defRPr>
            </a:lvl4pPr>
            <a:lvl5pPr>
              <a:defRPr sz="2100">
                <a:latin typeface="+mn-lt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AE9-7BE1-A74D-8D5D-63663D5B68B4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9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solidFill>
                  <a:srgbClr val="0071C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C230-4A04-C34E-8547-20C907354DC4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C62D-3DF5-B041-AAB5-9D55F9293E82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9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20" y="273049"/>
            <a:ext cx="4013173" cy="1162051"/>
          </a:xfrm>
        </p:spPr>
        <p:txBody>
          <a:bodyPr anchor="b"/>
          <a:lstStyle>
            <a:lvl1pPr algn="l">
              <a:defRPr sz="2700" b="0">
                <a:solidFill>
                  <a:srgbClr val="0071C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9216" y="273052"/>
            <a:ext cx="6819216" cy="5853113"/>
          </a:xfrm>
        </p:spPr>
        <p:txBody>
          <a:bodyPr/>
          <a:lstStyle>
            <a:lvl1pPr>
              <a:defRPr sz="4300">
                <a:latin typeface="+mn-lt"/>
              </a:defRPr>
            </a:lvl1pPr>
            <a:lvl2pPr>
              <a:defRPr sz="3700">
                <a:latin typeface="+mn-lt"/>
              </a:defRPr>
            </a:lvl2pPr>
            <a:lvl3pPr>
              <a:defRPr sz="3200">
                <a:latin typeface="+mn-lt"/>
              </a:defRPr>
            </a:lvl3pPr>
            <a:lvl4pPr>
              <a:defRPr sz="2700">
                <a:latin typeface="+mn-lt"/>
              </a:defRPr>
            </a:lvl4pPr>
            <a:lvl5pPr>
              <a:defRPr sz="2700">
                <a:latin typeface="+mn-lt"/>
              </a:defRPr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920" y="1435102"/>
            <a:ext cx="4013173" cy="4691063"/>
          </a:xfrm>
        </p:spPr>
        <p:txBody>
          <a:bodyPr/>
          <a:lstStyle>
            <a:lvl1pPr marL="0" indent="0">
              <a:buNone/>
              <a:defRPr sz="1900">
                <a:latin typeface="+mn-lt"/>
              </a:defRPr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FCB00-F663-1243-AE8B-AA3651FCD87E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62" y="4800600"/>
            <a:ext cx="7319010" cy="566739"/>
          </a:xfrm>
        </p:spPr>
        <p:txBody>
          <a:bodyPr anchor="b"/>
          <a:lstStyle>
            <a:lvl1pPr algn="l">
              <a:defRPr sz="2700" b="0">
                <a:solidFill>
                  <a:srgbClr val="0071C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962" y="612775"/>
            <a:ext cx="731901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768" indent="0">
              <a:buNone/>
              <a:defRPr sz="3700"/>
            </a:lvl2pPr>
            <a:lvl3pPr marL="1219535" indent="0">
              <a:buNone/>
              <a:defRPr sz="3200"/>
            </a:lvl3pPr>
            <a:lvl4pPr marL="1829303" indent="0">
              <a:buNone/>
              <a:defRPr sz="2700"/>
            </a:lvl4pPr>
            <a:lvl5pPr marL="2439071" indent="0">
              <a:buNone/>
              <a:defRPr sz="2700"/>
            </a:lvl5pPr>
            <a:lvl6pPr marL="3048838" indent="0">
              <a:buNone/>
              <a:defRPr sz="2700"/>
            </a:lvl6pPr>
            <a:lvl7pPr marL="3658606" indent="0">
              <a:buNone/>
              <a:defRPr sz="2700"/>
            </a:lvl7pPr>
            <a:lvl8pPr marL="4268373" indent="0">
              <a:buNone/>
              <a:defRPr sz="2700"/>
            </a:lvl8pPr>
            <a:lvl9pPr marL="4878141" indent="0">
              <a:buNone/>
              <a:defRPr sz="2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962" y="5367338"/>
            <a:ext cx="7319010" cy="804863"/>
          </a:xfrm>
        </p:spPr>
        <p:txBody>
          <a:bodyPr/>
          <a:lstStyle>
            <a:lvl1pPr marL="0" indent="0">
              <a:buNone/>
              <a:defRPr sz="1900">
                <a:latin typeface="+mn-lt"/>
              </a:defRPr>
            </a:lvl1pPr>
            <a:lvl2pPr marL="609768" indent="0">
              <a:buNone/>
              <a:defRPr sz="1600"/>
            </a:lvl2pPr>
            <a:lvl3pPr marL="1219535" indent="0">
              <a:buNone/>
              <a:defRPr sz="1300"/>
            </a:lvl3pPr>
            <a:lvl4pPr marL="1829303" indent="0">
              <a:buNone/>
              <a:defRPr sz="1200"/>
            </a:lvl4pPr>
            <a:lvl5pPr marL="2439071" indent="0">
              <a:buNone/>
              <a:defRPr sz="1200"/>
            </a:lvl5pPr>
            <a:lvl6pPr marL="3048838" indent="0">
              <a:buNone/>
              <a:defRPr sz="1200"/>
            </a:lvl6pPr>
            <a:lvl7pPr marL="3658606" indent="0">
              <a:buNone/>
              <a:defRPr sz="1200"/>
            </a:lvl7pPr>
            <a:lvl8pPr marL="4268373" indent="0">
              <a:buNone/>
              <a:defRPr sz="1200"/>
            </a:lvl8pPr>
            <a:lvl9pPr marL="487814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8D63-DE3D-8947-B9CF-A135048E9D63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www.incose.org/IW2023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2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918" y="274639"/>
            <a:ext cx="10978515" cy="1143000"/>
          </a:xfrm>
          <a:prstGeom prst="rect">
            <a:avLst/>
          </a:prstGeom>
        </p:spPr>
        <p:txBody>
          <a:bodyPr vert="horz" lIns="121954" tIns="60977" rIns="121954" bIns="6097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918" y="1600201"/>
            <a:ext cx="10978515" cy="4525963"/>
          </a:xfrm>
          <a:prstGeom prst="rect">
            <a:avLst/>
          </a:prstGeom>
        </p:spPr>
        <p:txBody>
          <a:bodyPr vert="horz" lIns="121954" tIns="60977" rIns="121954" bIns="609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917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www.incose.org/IW2023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7770" y="6356351"/>
            <a:ext cx="3862811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Requirements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151" y="6356351"/>
            <a:ext cx="2846282" cy="365125"/>
          </a:xfrm>
          <a:prstGeom prst="rect">
            <a:avLst/>
          </a:prstGeom>
        </p:spPr>
        <p:txBody>
          <a:bodyPr vert="horz" lIns="121954" tIns="60977" rIns="121954" bIns="60977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B41C4-1474-8D42-B330-D282868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-IW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112" y="0"/>
            <a:ext cx="1192237" cy="94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55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/>
  <p:txStyles>
    <p:titleStyle>
      <a:lvl1pPr algn="l" defTabSz="609768" rtl="0" eaLnBrk="1" latinLnBrk="0" hangingPunct="1">
        <a:spcBef>
          <a:spcPct val="0"/>
        </a:spcBef>
        <a:buNone/>
        <a:defRPr sz="4400" kern="1200">
          <a:solidFill>
            <a:srgbClr val="0071CE"/>
          </a:solidFill>
          <a:latin typeface="+mj-lt"/>
          <a:ea typeface="+mj-ea"/>
          <a:cs typeface="Arial"/>
        </a:defRPr>
      </a:lvl1pPr>
    </p:titleStyle>
    <p:bodyStyle>
      <a:lvl1pPr marL="457326" indent="-457326" algn="l" defTabSz="609768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Arial"/>
        </a:defRPr>
      </a:lvl1pPr>
      <a:lvl2pPr marL="990872" indent="-381105" algn="l" defTabSz="609768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Arial"/>
        </a:defRPr>
      </a:lvl2pPr>
      <a:lvl3pPr marL="1524419" indent="-304884" algn="l" defTabSz="60976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Arial"/>
        </a:defRPr>
      </a:lvl3pPr>
      <a:lvl4pPr marL="2134187" indent="-304884" algn="l" defTabSz="609768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Arial"/>
        </a:defRPr>
      </a:lvl4pPr>
      <a:lvl5pPr marL="2743954" indent="-304884" algn="l" defTabSz="609768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Arial"/>
        </a:defRPr>
      </a:lvl5pPr>
      <a:lvl6pPr marL="3353722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490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257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025" indent="-304884" algn="l" defTabSz="60976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768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535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303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71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838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606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373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141" algn="l" defTabSz="60976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ebokwiki.org/wiki/Guide_to_the_Systems_Engineering_Body_of_Knowledge_(SEBoK)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equirements-leaders@incose.ne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A1CA4-DB23-902D-EDAB-52747A090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i="0" u="none" strike="noStrike" dirty="0">
                <a:solidFill>
                  <a:schemeClr val="tx2"/>
                </a:solidFill>
                <a:effectLst/>
                <a:latin typeface="inherit"/>
              </a:rPr>
              <a:t>2023 Planned Activities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A258F-8755-BADF-145C-3CA454BB7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922" y="2561831"/>
            <a:ext cx="11376530" cy="867169"/>
          </a:xfrm>
        </p:spPr>
        <p:txBody>
          <a:bodyPr>
            <a:normAutofit/>
          </a:bodyPr>
          <a:lstStyle/>
          <a:p>
            <a:pPr algn="ctr"/>
            <a:r>
              <a:rPr lang="en-US" sz="4000" b="1" i="0" u="none" strike="noStrike" dirty="0">
                <a:solidFill>
                  <a:schemeClr val="tx2"/>
                </a:solidFill>
                <a:effectLst/>
                <a:latin typeface="inherit"/>
              </a:rPr>
              <a:t>INCOSE Requirements Working Group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E52315D6-2C25-AEDB-3437-A92273D65E04}"/>
              </a:ext>
            </a:extLst>
          </p:cNvPr>
          <p:cNvSpPr txBox="1">
            <a:spLocks/>
          </p:cNvSpPr>
          <p:nvPr/>
        </p:nvSpPr>
        <p:spPr>
          <a:xfrm>
            <a:off x="609917" y="6368320"/>
            <a:ext cx="11376530" cy="381797"/>
          </a:xfrm>
          <a:prstGeom prst="rect">
            <a:avLst/>
          </a:prstGeom>
        </p:spPr>
        <p:txBody>
          <a:bodyPr vert="horz" lIns="121954" tIns="60977" rIns="121954" bIns="60977" rtlCol="0" anchor="b">
            <a:normAutofit/>
          </a:bodyPr>
          <a:lstStyle>
            <a:lvl1pPr marL="0" indent="0" algn="l" defTabSz="609768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9144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13716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4pPr>
            <a:lvl5pPr marL="18288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5pPr>
            <a:lvl6pPr marL="22860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609768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Permission granted to INCOSE to publish and use</a:t>
            </a:r>
          </a:p>
        </p:txBody>
      </p:sp>
    </p:spTree>
    <p:extLst>
      <p:ext uri="{BB962C8B-B14F-4D97-AF65-F5344CB8AC3E}">
        <p14:creationId xmlns:p14="http://schemas.microsoft.com/office/powerpoint/2010/main" val="355503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SEBoK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42" y="1416381"/>
            <a:ext cx="4968836" cy="42276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With updates to RWG material, we plan to ensure alignment of the SEBoK with the concepts in the NRM.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Tami and </a:t>
            </a:r>
            <a:r>
              <a:rPr lang="en-US" sz="2200" dirty="0" err="1"/>
              <a:t>Khadijha</a:t>
            </a:r>
            <a:r>
              <a:rPr lang="en-US" sz="2200" dirty="0"/>
              <a:t> Stewart are scrubbing material on the </a:t>
            </a:r>
            <a:r>
              <a:rPr lang="en-US" sz="2200" dirty="0" err="1"/>
              <a:t>SEBoK</a:t>
            </a:r>
            <a:r>
              <a:rPr lang="en-US" sz="2200" dirty="0"/>
              <a:t> related to Needs, Requirements, Verification, Validation to propose updates for alignment of concepts and nomenclature.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Example presented here -&gt;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8754" y="1146590"/>
            <a:ext cx="6326794" cy="5070613"/>
          </a:xfrm>
          <a:prstGeom prst="rect">
            <a:avLst/>
          </a:prstGeom>
          <a:noFill/>
          <a:ln w="9525">
            <a:solidFill>
              <a:srgbClr val="41404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</a:t>
            </a:r>
            <a:r>
              <a:rPr lang="en-US" dirty="0" err="1"/>
              <a:t>SEBoK</a:t>
            </a:r>
            <a:r>
              <a:rPr lang="en-US" dirty="0"/>
              <a:t> -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18" y="1417638"/>
            <a:ext cx="5523340" cy="472474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As the </a:t>
            </a:r>
            <a:r>
              <a:rPr lang="en-US" sz="2200" dirty="0" err="1"/>
              <a:t>SEBoK</a:t>
            </a:r>
            <a:r>
              <a:rPr lang="en-US" sz="2200" dirty="0"/>
              <a:t> is a large collection of topics, the task would include navigation to various pages and usage of the search function.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Tami will submit updates/markups by working with the INCOSE </a:t>
            </a:r>
            <a:r>
              <a:rPr lang="en-US" sz="2200" dirty="0" err="1"/>
              <a:t>SEBoK</a:t>
            </a:r>
            <a:r>
              <a:rPr lang="en-US" sz="2200" dirty="0"/>
              <a:t> leads.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Objective is to have this done by IS2023.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Other volunteers are welcome!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3258" y="1417638"/>
            <a:ext cx="5964497" cy="1187312"/>
          </a:xfrm>
          <a:prstGeom prst="rect">
            <a:avLst/>
          </a:prstGeom>
          <a:noFill/>
          <a:ln w="9525">
            <a:solidFill>
              <a:srgbClr val="414042"/>
            </a:solidFill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18076" y="2958986"/>
            <a:ext cx="2124075" cy="2771775"/>
          </a:xfrm>
          <a:prstGeom prst="rect">
            <a:avLst/>
          </a:prstGeom>
          <a:noFill/>
          <a:ln w="9525">
            <a:solidFill>
              <a:srgbClr val="414042"/>
            </a:solidFill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46952" y="2958986"/>
            <a:ext cx="1981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8970026" y="4948535"/>
            <a:ext cx="2808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hlinkClick r:id="rId5"/>
              </a:rPr>
              <a:t>SEBoK</a:t>
            </a:r>
            <a:r>
              <a:rPr lang="en-US" sz="2000" dirty="0">
                <a:hlinkClick r:id="rId5"/>
              </a:rPr>
              <a:t> (sebokwiki.org)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17" y="46037"/>
            <a:ext cx="3684498" cy="1143000"/>
          </a:xfrm>
        </p:spPr>
        <p:txBody>
          <a:bodyPr/>
          <a:lstStyle/>
          <a:p>
            <a:r>
              <a:rPr lang="en-US" dirty="0"/>
              <a:t>GtWR V4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444" y="1012017"/>
            <a:ext cx="11714605" cy="5436189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The RWG plans to continue to evolve the GtWR.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Planning for a V4 to be released by IS2024 (TBD).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We need suggestions from the INCOSE community concerning future updates.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In Fall 2022, we asked all RWG members to do a detailed review of V3.1 and provide comments (typos, errors, further elaboration, more examples, ideas for improving the Guide.)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We have received multiple review comments to date.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sz="2000" dirty="0"/>
              <a:t>These are being incorporated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sz="2000" dirty="0"/>
              <a:t>We have a draft V4 ready for IW2023 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sz="2000" dirty="0"/>
              <a:t>We are planning another review cycle after IW2023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We will have IW2023 sessions dealing with the GtWR.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sz="2000" dirty="0"/>
              <a:t>Focus on concepts discussed in Section 1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sz="2000" dirty="0"/>
              <a:t>Detailed discussion on the Characteristics discussed in Sections 2 &amp; 3.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D9AB-67F1-BF13-5321-338CE54CA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87" y="253618"/>
            <a:ext cx="10978515" cy="639761"/>
          </a:xfrm>
        </p:spPr>
        <p:txBody>
          <a:bodyPr>
            <a:normAutofit fontScale="90000"/>
          </a:bodyPr>
          <a:lstStyle/>
          <a:p>
            <a:r>
              <a:rPr lang="en-US" dirty="0"/>
              <a:t>NRM V2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60160-5CDD-0D96-E592-1835141E6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242" y="893379"/>
            <a:ext cx="10978515" cy="4525963"/>
          </a:xfrm>
        </p:spPr>
        <p:txBody>
          <a:bodyPr>
            <a:normAutofit/>
          </a:bodyPr>
          <a:lstStyle/>
          <a:p>
            <a:r>
              <a:rPr lang="en-US" sz="2200" dirty="0"/>
              <a:t>INCOSE is under contract with Wiley to publish the NRM.</a:t>
            </a:r>
          </a:p>
          <a:p>
            <a:r>
              <a:rPr lang="en-US" sz="2200" dirty="0"/>
              <a:t>We used 2022 v1 and v1.1 to get feedback based on actual use</a:t>
            </a:r>
          </a:p>
          <a:p>
            <a:r>
              <a:rPr lang="en-US" sz="2200" dirty="0"/>
              <a:t>Response has been very positive</a:t>
            </a:r>
          </a:p>
          <a:p>
            <a:pPr lvl="1"/>
            <a:r>
              <a:rPr lang="en-US" sz="2200" dirty="0"/>
              <a:t>e.g., </a:t>
            </a:r>
            <a:r>
              <a:rPr lang="en-US" sz="2200" i="1" dirty="0"/>
              <a:t>“The NRM has been a godsend for my organization!”  </a:t>
            </a:r>
          </a:p>
          <a:p>
            <a:pPr lvl="1"/>
            <a:endParaRPr lang="en-US" sz="2200" dirty="0"/>
          </a:p>
          <a:p>
            <a:r>
              <a:rPr lang="en-US" sz="2200" dirty="0"/>
              <a:t>If you have any comments, please provide them to us ASAP.</a:t>
            </a:r>
          </a:p>
          <a:p>
            <a:r>
              <a:rPr lang="en-US" sz="2200" dirty="0"/>
              <a:t>Following IW2023, we will start making changes/updates based on comments received to date </a:t>
            </a:r>
          </a:p>
          <a:p>
            <a:pPr lvl="1"/>
            <a:r>
              <a:rPr lang="en-US" sz="2200" dirty="0"/>
              <a:t>Will carry across applicable changes to the GtWR to keep both documents in sync.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84704-36DB-D98E-A3C5-16E6DA8DD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E5D-B8FD-C44F-9F6B-4D6A50D21430}" type="datetime5">
              <a:rPr lang="en-US" smtClean="0"/>
              <a:pPr/>
              <a:t>22-Jan-23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9C125-9C5F-9F7F-1995-CF0C1453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736" y="117848"/>
            <a:ext cx="10978515" cy="55659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Continue Collaboration with Other Working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736" y="1119099"/>
            <a:ext cx="12198350" cy="19329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spcAft>
                <a:spcPts val="1600"/>
              </a:spcAft>
            </a:pPr>
            <a:r>
              <a:rPr lang="en-US" sz="2400" dirty="0"/>
              <a:t>System of Systems (SoS) WG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1600"/>
              </a:spcAft>
            </a:pPr>
            <a:r>
              <a:rPr lang="en-US" sz="2400" dirty="0"/>
              <a:t>System Security Engineering (SSE) WG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1600"/>
              </a:spcAft>
            </a:pPr>
            <a:r>
              <a:rPr lang="en-US" sz="2400" dirty="0"/>
              <a:t>Configuration Management (CM) WG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842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9F1A6-86F4-CC4C-8FB3-91ACEFCCA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69" y="842545"/>
            <a:ext cx="11731733" cy="5513805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January 2023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000" dirty="0"/>
              <a:t>IW 2023 RWG pre-event sessions – Monday and Tuesday before IW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000" dirty="0"/>
              <a:t>IW 2023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dirty="0"/>
              <a:t> Two General RWG sessions scheduled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dirty="0"/>
              <a:t>Collaboration sessions also planned with the leadership of two other WGs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dirty="0"/>
              <a:t>See IW 2023 schedule for specific dates, times, and location.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400" dirty="0"/>
              <a:t>Rest of 2023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600" dirty="0"/>
              <a:t>Specific RWG Exchange Café monthly sessions and guest presentations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dirty="0"/>
              <a:t>Currently seeking ideas for topics.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dirty="0"/>
              <a:t>Please send an email with ideas for topics and/or if you have a topic you would like to present to </a:t>
            </a:r>
            <a:r>
              <a:rPr lang="en-US" sz="3600" dirty="0">
                <a:hlinkClick r:id="rId2"/>
              </a:rPr>
              <a:t>Requirements-leaders@incose.net</a:t>
            </a:r>
            <a:endParaRPr lang="en-US" sz="3600" dirty="0"/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US" sz="3600" dirty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F4A5D-9550-8DED-1325-3F694C79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5877" y="0"/>
            <a:ext cx="10978515" cy="706022"/>
          </a:xfrm>
        </p:spPr>
        <p:txBody>
          <a:bodyPr>
            <a:normAutofit/>
          </a:bodyPr>
          <a:lstStyle/>
          <a:p>
            <a:r>
              <a:rPr lang="en-US" sz="3600" dirty="0"/>
              <a:t>Upcoming RWG Meetings for 2023</a:t>
            </a:r>
          </a:p>
        </p:txBody>
      </p:sp>
    </p:spTree>
    <p:extLst>
      <p:ext uri="{BB962C8B-B14F-4D97-AF65-F5344CB8AC3E}">
        <p14:creationId xmlns:p14="http://schemas.microsoft.com/office/powerpoint/2010/main" val="142344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8908-5922-1D4F-9C7D-DD9566AC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3058" y="1497264"/>
            <a:ext cx="8132234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Questions and Discussion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B1FC3-8FE5-A54B-88B9-0CD94FA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41C4-1474-8D42-B330-D2828683839D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8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7556221"/>
      </p:ext>
    </p:extLst>
  </p:cSld>
  <p:clrMapOvr>
    <a:masterClrMapping/>
  </p:clrMapOvr>
</p:sld>
</file>

<file path=ppt/theme/theme1.xml><?xml version="1.0" encoding="utf-8"?>
<a:theme xmlns:a="http://schemas.openxmlformats.org/drawingml/2006/main" name="iw2022-slide">
  <a:themeElements>
    <a:clrScheme name="INCOSE IW">
      <a:dk1>
        <a:srgbClr val="414042"/>
      </a:dk1>
      <a:lt1>
        <a:sysClr val="window" lastClr="FFFFFF"/>
      </a:lt1>
      <a:dk2>
        <a:srgbClr val="0071CE"/>
      </a:dk2>
      <a:lt2>
        <a:srgbClr val="EEECE1"/>
      </a:lt2>
      <a:accent1>
        <a:srgbClr val="618FCB"/>
      </a:accent1>
      <a:accent2>
        <a:srgbClr val="0071CE"/>
      </a:accent2>
      <a:accent3>
        <a:srgbClr val="0071CE"/>
      </a:accent3>
      <a:accent4>
        <a:srgbClr val="618FCB"/>
      </a:accent4>
      <a:accent5>
        <a:srgbClr val="618FCB"/>
      </a:accent5>
      <a:accent6>
        <a:srgbClr val="618FCB"/>
      </a:accent6>
      <a:hlink>
        <a:srgbClr val="0000FF"/>
      </a:hlink>
      <a:folHlink>
        <a:srgbClr val="981B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9999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WG IW2022 Slides lou 012922.pptx" id="{D0CEAE60-8B7E-9D4D-B8E6-50925A9EFD36}" vid="{5CE4D7DB-92F2-B94F-94AB-109776939B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487</Words>
  <Application>Microsoft Macintosh PowerPoint</Application>
  <PresentationFormat>Custom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inherit</vt:lpstr>
      <vt:lpstr>Open Sans Light</vt:lpstr>
      <vt:lpstr>iw2022-slide</vt:lpstr>
      <vt:lpstr>2023 Planned Activities</vt:lpstr>
      <vt:lpstr>Update of SEBoK</vt:lpstr>
      <vt:lpstr>Update of SEBoK - Methodology</vt:lpstr>
      <vt:lpstr>GtWR V4</vt:lpstr>
      <vt:lpstr>NRM V2</vt:lpstr>
      <vt:lpstr>Continue Collaboration with Other Working Groups</vt:lpstr>
      <vt:lpstr>Upcoming RWG Meetings for 2023</vt:lpstr>
      <vt:lpstr>Questions and Discussion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Lou Wheatcraft</cp:lastModifiedBy>
  <cp:revision>59</cp:revision>
  <dcterms:created xsi:type="dcterms:W3CDTF">2022-01-22T16:54:31Z</dcterms:created>
  <dcterms:modified xsi:type="dcterms:W3CDTF">2023-01-22T23:41:29Z</dcterms:modified>
</cp:coreProperties>
</file>