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85" r:id="rId2"/>
    <p:sldId id="286" r:id="rId3"/>
    <p:sldId id="1185" r:id="rId4"/>
    <p:sldId id="1161" r:id="rId5"/>
    <p:sldId id="1172" r:id="rId6"/>
    <p:sldId id="1173" r:id="rId7"/>
    <p:sldId id="1183" r:id="rId8"/>
    <p:sldId id="1182" r:id="rId9"/>
    <p:sldId id="1184" r:id="rId10"/>
    <p:sldId id="1166" r:id="rId11"/>
    <p:sldId id="2910" r:id="rId12"/>
    <p:sldId id="1167" r:id="rId13"/>
    <p:sldId id="1162" r:id="rId14"/>
    <p:sldId id="1179" r:id="rId15"/>
    <p:sldId id="1181" r:id="rId16"/>
    <p:sldId id="2909" r:id="rId17"/>
    <p:sldId id="1180" r:id="rId18"/>
    <p:sldId id="2911" r:id="rId19"/>
    <p:sldId id="1178" r:id="rId20"/>
    <p:sldId id="259" r:id="rId21"/>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040" autoAdjust="0"/>
  </p:normalViewPr>
  <p:slideViewPr>
    <p:cSldViewPr snapToGrid="0" snapToObjects="1">
      <p:cViewPr varScale="1">
        <p:scale>
          <a:sx n="97" d="100"/>
          <a:sy n="97" d="100"/>
        </p:scale>
        <p:origin x="246" y="72"/>
      </p:cViewPr>
      <p:guideLst>
        <p:guide orient="horz" pos="2160"/>
        <p:guide pos="3842"/>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2/23/2024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2/23/2024</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CB85D96-4FDB-7148-B18B-46402D7060DF}" type="slidenum">
              <a:rPr lang="en-US" smtClean="0"/>
              <a:t>1</a:t>
            </a:fld>
            <a:endParaRPr lang="en-US"/>
          </a:p>
        </p:txBody>
      </p:sp>
    </p:spTree>
    <p:extLst>
      <p:ext uri="{BB962C8B-B14F-4D97-AF65-F5344CB8AC3E}">
        <p14:creationId xmlns:p14="http://schemas.microsoft.com/office/powerpoint/2010/main" val="418340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F8B1726-4DF4-4974-9AEB-AEC34B60EB8B}" type="slidenum">
              <a:rPr lang="en-US" smtClean="0"/>
              <a:t>4</a:t>
            </a:fld>
            <a:endParaRPr lang="en-US"/>
          </a:p>
        </p:txBody>
      </p:sp>
    </p:spTree>
    <p:extLst>
      <p:ext uri="{BB962C8B-B14F-4D97-AF65-F5344CB8AC3E}">
        <p14:creationId xmlns:p14="http://schemas.microsoft.com/office/powerpoint/2010/main" val="177631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F8B1726-4DF4-4974-9AEB-AEC34B60EB8B}" type="slidenum">
              <a:rPr lang="en-US" smtClean="0"/>
              <a:t>13</a:t>
            </a:fld>
            <a:endParaRPr lang="en-US"/>
          </a:p>
        </p:txBody>
      </p:sp>
    </p:spTree>
    <p:extLst>
      <p:ext uri="{BB962C8B-B14F-4D97-AF65-F5344CB8AC3E}">
        <p14:creationId xmlns:p14="http://schemas.microsoft.com/office/powerpoint/2010/main" val="385730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/IW2024</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6" y="512779"/>
            <a:ext cx="5802451" cy="1914003"/>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/IW2024</a:t>
            </a:r>
          </a:p>
        </p:txBody>
      </p:sp>
      <p:pic>
        <p:nvPicPr>
          <p:cNvPr id="7" name="Picture 6"/>
          <p:cNvPicPr>
            <a:picLocks noChangeAspect="1"/>
          </p:cNvPicPr>
          <p:nvPr userDrawn="1"/>
        </p:nvPicPr>
        <p:blipFill>
          <a:blip r:embed="rId2"/>
          <a:srcRect/>
          <a:stretch/>
        </p:blipFill>
        <p:spPr>
          <a:xfrm>
            <a:off x="2926703" y="1749077"/>
            <a:ext cx="5802451" cy="1914003"/>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www.incose.org/IW2024</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www.incose.org/IW2024</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www.incose.org/IW2024</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www.incose.org/IW2024</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www.incose.org/IW2024</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www.incose.org/IW2024</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www.incose.org/IW2024</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wilsondrbeth@ao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hyperlink" Target="mailto:jdahmann@mitr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jdahmann@mitre.or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ason.sherey@gmail.com"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Systems of Systems Working Group</a:t>
            </a:r>
            <a:br>
              <a:rPr lang="en-US" dirty="0"/>
            </a:br>
            <a:r>
              <a:rPr lang="en-US" sz="4900" dirty="0"/>
              <a:t>Business Meeting</a:t>
            </a:r>
            <a:br>
              <a:rPr lang="en-US" sz="4900" dirty="0"/>
            </a:br>
            <a:r>
              <a:rPr lang="en-US" sz="1300" dirty="0"/>
              <a:t> </a:t>
            </a:r>
          </a:p>
        </p:txBody>
      </p:sp>
      <p:sp>
        <p:nvSpPr>
          <p:cNvPr id="5" name="Subtitle 4"/>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9967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94" y="179313"/>
            <a:ext cx="6248206" cy="719854"/>
          </a:xfrm>
        </p:spPr>
        <p:txBody>
          <a:bodyPr>
            <a:normAutofit fontScale="90000"/>
          </a:bodyPr>
          <a:lstStyle/>
          <a:p>
            <a:pPr algn="ctr"/>
            <a:r>
              <a:rPr lang="en-US" sz="4000" b="1" dirty="0">
                <a:solidFill>
                  <a:schemeClr val="accent6"/>
                </a:solidFill>
                <a:latin typeface="Calibri Light" panose="020F0302020204030204" pitchFamily="34" charset="0"/>
                <a:ea typeface="Arial Unicode MS" panose="020B0604020202020204" pitchFamily="34" charset="-128"/>
                <a:cs typeface="Calibri Light" panose="020F0302020204030204" pitchFamily="34" charset="0"/>
              </a:rPr>
              <a:t>SEBoK: SoS Knowledge Area (KA)</a:t>
            </a:r>
          </a:p>
        </p:txBody>
      </p:sp>
      <p:sp>
        <p:nvSpPr>
          <p:cNvPr id="4" name="Slide Number Placeholder 3"/>
          <p:cNvSpPr>
            <a:spLocks noGrp="1"/>
          </p:cNvSpPr>
          <p:nvPr>
            <p:ph type="sldNum" sz="quarter" idx="12"/>
          </p:nvPr>
        </p:nvSpPr>
        <p:spPr>
          <a:xfrm>
            <a:off x="8691351" y="6356351"/>
            <a:ext cx="2846282" cy="365125"/>
          </a:xfrm>
        </p:spPr>
        <p:txBody>
          <a:bodyPr/>
          <a:lstStyle/>
          <a:p>
            <a:fld id="{CD508BDE-9421-4351-87F6-E99E0B8040F0}" type="slidenum">
              <a:rPr lang="en-US" smtClean="0"/>
              <a:t>10</a:t>
            </a:fld>
            <a:endParaRPr lang="en-US"/>
          </a:p>
        </p:txBody>
      </p:sp>
      <p:sp>
        <p:nvSpPr>
          <p:cNvPr id="3" name="Title 1">
            <a:extLst>
              <a:ext uri="{FF2B5EF4-FFF2-40B4-BE49-F238E27FC236}">
                <a16:creationId xmlns:a16="http://schemas.microsoft.com/office/drawing/2014/main" id="{29EDCB9D-A8BD-ED4E-1ED2-C5F8589D3C77}"/>
              </a:ext>
            </a:extLst>
          </p:cNvPr>
          <p:cNvSpPr txBox="1">
            <a:spLocks/>
          </p:cNvSpPr>
          <p:nvPr/>
        </p:nvSpPr>
        <p:spPr>
          <a:xfrm>
            <a:off x="8270971" y="964847"/>
            <a:ext cx="3736686" cy="3841108"/>
          </a:xfrm>
          <a:prstGeom prst="rect">
            <a:avLst/>
          </a:prstGeom>
        </p:spPr>
        <p:txBody>
          <a:bodyPr vert="horz" lIns="121954" tIns="60977" rIns="121954" bIns="60977" rtlCol="0" anchor="ctr">
            <a:normAutofit fontScale="85000" lnSpcReduction="2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Micheal Henshaw and Judith Dahmann Co-Editors of SoS KA</a:t>
            </a:r>
          </a:p>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Plan to update SoS KA in 2024</a:t>
            </a:r>
          </a:p>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Retain/Update </a:t>
            </a:r>
            <a:r>
              <a:rPr lang="en-US" sz="2800" b="1" dirty="0">
                <a:solidFill>
                  <a:srgbClr val="00B050"/>
                </a:solidFill>
                <a:latin typeface="Calibri Light" panose="020F0302020204030204" pitchFamily="34" charset="0"/>
                <a:ea typeface="Arial Unicode MS" panose="020B0604020202020204" pitchFamily="34" charset="-128"/>
                <a:cs typeface="Calibri Light" panose="020F0302020204030204" pitchFamily="34" charset="0"/>
              </a:rPr>
              <a:t>basic information</a:t>
            </a:r>
          </a:p>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Update and replace </a:t>
            </a:r>
            <a:r>
              <a:rPr lang="en-US" sz="2800" b="1" dirty="0">
                <a:solidFill>
                  <a:schemeClr val="tx2">
                    <a:lumMod val="60000"/>
                    <a:lumOff val="40000"/>
                  </a:schemeClr>
                </a:solidFill>
                <a:latin typeface="Calibri Light" panose="020F0302020204030204" pitchFamily="34" charset="0"/>
                <a:ea typeface="Arial Unicode MS" panose="020B0604020202020204" pitchFamily="34" charset="-128"/>
                <a:cs typeface="Calibri Light" panose="020F0302020204030204" pitchFamily="34" charset="0"/>
              </a:rPr>
              <a:t>other content</a:t>
            </a:r>
            <a:r>
              <a:rPr lang="en-US" sz="2800" b="1" dirty="0">
                <a:solidFill>
                  <a:srgbClr val="00B050"/>
                </a:solidFill>
                <a:latin typeface="Calibri Light" panose="020F0302020204030204" pitchFamily="34" charset="0"/>
                <a:ea typeface="Arial Unicode MS" panose="020B0604020202020204" pitchFamily="34" charset="-128"/>
                <a:cs typeface="Calibri Light" panose="020F0302020204030204" pitchFamily="34" charset="0"/>
              </a:rPr>
              <a:t> </a:t>
            </a: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with a focus on approaches to implementing SoSE</a:t>
            </a:r>
          </a:p>
        </p:txBody>
      </p:sp>
      <p:sp>
        <p:nvSpPr>
          <p:cNvPr id="6" name="TextBox 5">
            <a:extLst>
              <a:ext uri="{FF2B5EF4-FFF2-40B4-BE49-F238E27FC236}">
                <a16:creationId xmlns:a16="http://schemas.microsoft.com/office/drawing/2014/main" id="{86A904E0-C061-A157-12B8-2D915EA4DE2C}"/>
              </a:ext>
            </a:extLst>
          </p:cNvPr>
          <p:cNvSpPr txBox="1"/>
          <p:nvPr/>
        </p:nvSpPr>
        <p:spPr>
          <a:xfrm>
            <a:off x="4978337" y="5572409"/>
            <a:ext cx="3662276" cy="830997"/>
          </a:xfrm>
          <a:prstGeom prst="rect">
            <a:avLst/>
          </a:prstGeom>
          <a:noFill/>
        </p:spPr>
        <p:txBody>
          <a:bodyPr wrap="square">
            <a:spAutoFit/>
          </a:bodyPr>
          <a:lstStyle/>
          <a:p>
            <a:r>
              <a:rPr lang="en-US" sz="1600" b="1" dirty="0"/>
              <a:t>      https://sebokwiki.org/wiki/Systems_of_Systems_(SoS)</a:t>
            </a:r>
          </a:p>
        </p:txBody>
      </p:sp>
      <p:pic>
        <p:nvPicPr>
          <p:cNvPr id="8" name="Picture 7">
            <a:extLst>
              <a:ext uri="{FF2B5EF4-FFF2-40B4-BE49-F238E27FC236}">
                <a16:creationId xmlns:a16="http://schemas.microsoft.com/office/drawing/2014/main" id="{E7D457F2-BA20-EB09-6940-AAF766A11EFC}"/>
              </a:ext>
            </a:extLst>
          </p:cNvPr>
          <p:cNvPicPr>
            <a:picLocks noChangeAspect="1"/>
          </p:cNvPicPr>
          <p:nvPr/>
        </p:nvPicPr>
        <p:blipFill rotWithShape="1">
          <a:blip r:embed="rId2"/>
          <a:srcRect r="4695"/>
          <a:stretch/>
        </p:blipFill>
        <p:spPr>
          <a:xfrm>
            <a:off x="5089813" y="3811459"/>
            <a:ext cx="3181157" cy="1988992"/>
          </a:xfrm>
          <a:prstGeom prst="rect">
            <a:avLst/>
          </a:prstGeom>
          <a:ln w="38100">
            <a:solidFill>
              <a:schemeClr val="tx2">
                <a:lumMod val="60000"/>
                <a:lumOff val="40000"/>
              </a:schemeClr>
            </a:solidFill>
          </a:ln>
        </p:spPr>
      </p:pic>
      <p:pic>
        <p:nvPicPr>
          <p:cNvPr id="13" name="Picture 12">
            <a:extLst>
              <a:ext uri="{FF2B5EF4-FFF2-40B4-BE49-F238E27FC236}">
                <a16:creationId xmlns:a16="http://schemas.microsoft.com/office/drawing/2014/main" id="{429D4796-D2FB-73F9-82E7-0ED6D6B2508C}"/>
              </a:ext>
            </a:extLst>
          </p:cNvPr>
          <p:cNvPicPr>
            <a:picLocks noChangeAspect="1"/>
          </p:cNvPicPr>
          <p:nvPr/>
        </p:nvPicPr>
        <p:blipFill>
          <a:blip r:embed="rId3"/>
          <a:stretch>
            <a:fillRect/>
          </a:stretch>
        </p:blipFill>
        <p:spPr>
          <a:xfrm>
            <a:off x="5093345" y="1104405"/>
            <a:ext cx="2789162" cy="2575783"/>
          </a:xfrm>
          <a:prstGeom prst="rect">
            <a:avLst/>
          </a:prstGeom>
          <a:ln w="28575">
            <a:solidFill>
              <a:schemeClr val="tx2">
                <a:lumMod val="60000"/>
                <a:lumOff val="40000"/>
              </a:schemeClr>
            </a:solidFill>
          </a:ln>
        </p:spPr>
      </p:pic>
      <p:pic>
        <p:nvPicPr>
          <p:cNvPr id="15" name="Picture 14">
            <a:extLst>
              <a:ext uri="{FF2B5EF4-FFF2-40B4-BE49-F238E27FC236}">
                <a16:creationId xmlns:a16="http://schemas.microsoft.com/office/drawing/2014/main" id="{2B712D78-15C5-9510-FF7F-DCAD7E8C119F}"/>
              </a:ext>
            </a:extLst>
          </p:cNvPr>
          <p:cNvPicPr>
            <a:picLocks noChangeAspect="1"/>
          </p:cNvPicPr>
          <p:nvPr/>
        </p:nvPicPr>
        <p:blipFill>
          <a:blip r:embed="rId4"/>
          <a:stretch>
            <a:fillRect/>
          </a:stretch>
        </p:blipFill>
        <p:spPr>
          <a:xfrm>
            <a:off x="419294" y="1104405"/>
            <a:ext cx="4508306" cy="5464827"/>
          </a:xfrm>
          <a:prstGeom prst="rect">
            <a:avLst/>
          </a:prstGeom>
          <a:ln w="38100">
            <a:solidFill>
              <a:srgbClr val="669900"/>
            </a:solidFill>
          </a:ln>
        </p:spPr>
      </p:pic>
      <p:sp>
        <p:nvSpPr>
          <p:cNvPr id="16" name="Rectangle 15">
            <a:extLst>
              <a:ext uri="{FF2B5EF4-FFF2-40B4-BE49-F238E27FC236}">
                <a16:creationId xmlns:a16="http://schemas.microsoft.com/office/drawing/2014/main" id="{A780BEAB-A6A8-58E0-4A23-814B2F9E5A13}"/>
              </a:ext>
            </a:extLst>
          </p:cNvPr>
          <p:cNvSpPr/>
          <p:nvPr/>
        </p:nvSpPr>
        <p:spPr>
          <a:xfrm>
            <a:off x="8656666" y="4855433"/>
            <a:ext cx="3181156" cy="1433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400" b="1" dirty="0">
              <a:latin typeface="Calibri Light" panose="020F0302020204030204" pitchFamily="34" charset="0"/>
              <a:cs typeface="Calibri Light" panose="020F0302020204030204" pitchFamily="34" charset="0"/>
            </a:endParaRPr>
          </a:p>
          <a:p>
            <a:pPr algn="ctr">
              <a:lnSpc>
                <a:spcPct val="80000"/>
              </a:lnSpc>
            </a:pPr>
            <a:r>
              <a:rPr lang="en-US" sz="2400" b="1" dirty="0">
                <a:latin typeface="Calibri Light" panose="020F0302020204030204" pitchFamily="34" charset="0"/>
                <a:cs typeface="Calibri Light" panose="020F0302020204030204" pitchFamily="34" charset="0"/>
              </a:rPr>
              <a:t>Sunday, January 28 - 1-5:  Working session on approaches to SoS Engineering</a:t>
            </a:r>
          </a:p>
          <a:p>
            <a:pPr algn="ctr">
              <a:lnSpc>
                <a:spcPct val="80000"/>
              </a:lnSpc>
            </a:pPr>
            <a:endParaRPr lang="en-US" sz="1200" b="1" dirty="0">
              <a:latin typeface="Calibri Light" panose="020F0302020204030204" pitchFamily="34" charset="0"/>
              <a:cs typeface="Calibri Light" panose="020F0302020204030204" pitchFamily="34" charset="0"/>
            </a:endParaRPr>
          </a:p>
          <a:p>
            <a:pPr algn="ctr">
              <a:lnSpc>
                <a:spcPct val="80000"/>
              </a:lnSpc>
            </a:pPr>
            <a:endParaRPr lang="en-US" sz="800" dirty="0"/>
          </a:p>
        </p:txBody>
      </p:sp>
    </p:spTree>
    <p:extLst>
      <p:ext uri="{BB962C8B-B14F-4D97-AF65-F5344CB8AC3E}">
        <p14:creationId xmlns:p14="http://schemas.microsoft.com/office/powerpoint/2010/main" val="182543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5FA4-D6F1-CB38-083D-DFF5625CF5C9}"/>
              </a:ext>
            </a:extLst>
          </p:cNvPr>
          <p:cNvSpPr>
            <a:spLocks noGrp="1"/>
          </p:cNvSpPr>
          <p:nvPr>
            <p:ph type="title"/>
          </p:nvPr>
        </p:nvSpPr>
        <p:spPr/>
        <p:txBody>
          <a:bodyPr>
            <a:normAutofit/>
          </a:bodyPr>
          <a:lstStyle/>
          <a:p>
            <a:r>
              <a:rPr lang="en-US" sz="3600" b="1" dirty="0">
                <a:latin typeface="Calibri Light" panose="020F0302020204030204" pitchFamily="34" charset="0"/>
                <a:ea typeface="Calibri Light" panose="020F0302020204030204" pitchFamily="34" charset="0"/>
                <a:cs typeface="Calibri Light" panose="020F0302020204030204" pitchFamily="34" charset="0"/>
              </a:rPr>
              <a:t>Sunday SEBOK/SoSE Approaches Session</a:t>
            </a:r>
          </a:p>
        </p:txBody>
      </p:sp>
      <p:pic>
        <p:nvPicPr>
          <p:cNvPr id="6" name="Content Placeholder 5">
            <a:extLst>
              <a:ext uri="{FF2B5EF4-FFF2-40B4-BE49-F238E27FC236}">
                <a16:creationId xmlns:a16="http://schemas.microsoft.com/office/drawing/2014/main" id="{76D21FEB-527A-921E-19A0-02008B44C611}"/>
              </a:ext>
            </a:extLst>
          </p:cNvPr>
          <p:cNvPicPr>
            <a:picLocks noGrp="1" noChangeAspect="1"/>
          </p:cNvPicPr>
          <p:nvPr>
            <p:ph idx="1"/>
          </p:nvPr>
        </p:nvPicPr>
        <p:blipFill>
          <a:blip r:embed="rId2"/>
          <a:stretch>
            <a:fillRect/>
          </a:stretch>
        </p:blipFill>
        <p:spPr>
          <a:xfrm>
            <a:off x="384402" y="1281964"/>
            <a:ext cx="3247497" cy="1825576"/>
          </a:xfrm>
          <a:prstGeom prst="rect">
            <a:avLst/>
          </a:prstGeom>
          <a:solidFill>
            <a:schemeClr val="accent2"/>
          </a:solidFill>
          <a:ln>
            <a:solidFill>
              <a:schemeClr val="tx2"/>
            </a:solidFill>
          </a:ln>
        </p:spPr>
      </p:pic>
      <p:sp>
        <p:nvSpPr>
          <p:cNvPr id="5" name="Slide Number Placeholder 4">
            <a:extLst>
              <a:ext uri="{FF2B5EF4-FFF2-40B4-BE49-F238E27FC236}">
                <a16:creationId xmlns:a16="http://schemas.microsoft.com/office/drawing/2014/main" id="{AA954ADC-FC39-EDAE-F2F8-6EA1D6D2FBEE}"/>
              </a:ext>
            </a:extLst>
          </p:cNvPr>
          <p:cNvSpPr>
            <a:spLocks noGrp="1"/>
          </p:cNvSpPr>
          <p:nvPr>
            <p:ph type="sldNum" sz="quarter" idx="12"/>
          </p:nvPr>
        </p:nvSpPr>
        <p:spPr/>
        <p:txBody>
          <a:bodyPr/>
          <a:lstStyle/>
          <a:p>
            <a:fld id="{924B41C4-1474-8D42-B330-D2828683839D}" type="slidenum">
              <a:rPr lang="en-US" smtClean="0"/>
              <a:t>11</a:t>
            </a:fld>
            <a:endParaRPr lang="en-US"/>
          </a:p>
        </p:txBody>
      </p:sp>
      <p:pic>
        <p:nvPicPr>
          <p:cNvPr id="8" name="Picture 7">
            <a:extLst>
              <a:ext uri="{FF2B5EF4-FFF2-40B4-BE49-F238E27FC236}">
                <a16:creationId xmlns:a16="http://schemas.microsoft.com/office/drawing/2014/main" id="{BE27A5FF-1BFC-2F5B-A65A-7E6E9BE10CEB}"/>
              </a:ext>
            </a:extLst>
          </p:cNvPr>
          <p:cNvPicPr>
            <a:picLocks noChangeAspect="1"/>
          </p:cNvPicPr>
          <p:nvPr/>
        </p:nvPicPr>
        <p:blipFill>
          <a:blip r:embed="rId3"/>
          <a:stretch>
            <a:fillRect/>
          </a:stretch>
        </p:blipFill>
        <p:spPr>
          <a:xfrm>
            <a:off x="364547" y="3365780"/>
            <a:ext cx="2688521" cy="1511349"/>
          </a:xfrm>
          <a:prstGeom prst="rect">
            <a:avLst/>
          </a:prstGeom>
          <a:ln>
            <a:solidFill>
              <a:schemeClr val="tx2"/>
            </a:solidFill>
          </a:ln>
        </p:spPr>
      </p:pic>
      <p:grpSp>
        <p:nvGrpSpPr>
          <p:cNvPr id="14" name="Group 13">
            <a:extLst>
              <a:ext uri="{FF2B5EF4-FFF2-40B4-BE49-F238E27FC236}">
                <a16:creationId xmlns:a16="http://schemas.microsoft.com/office/drawing/2014/main" id="{8A38E160-A958-51A4-6A9D-5E87E643FD3D}"/>
              </a:ext>
            </a:extLst>
          </p:cNvPr>
          <p:cNvGrpSpPr/>
          <p:nvPr/>
        </p:nvGrpSpPr>
        <p:grpSpPr>
          <a:xfrm>
            <a:off x="3812736" y="1339612"/>
            <a:ext cx="2772032" cy="1544851"/>
            <a:chOff x="4107180" y="1348427"/>
            <a:chExt cx="4091418" cy="2715563"/>
          </a:xfrm>
        </p:grpSpPr>
        <p:pic>
          <p:nvPicPr>
            <p:cNvPr id="13" name="Picture 12">
              <a:extLst>
                <a:ext uri="{FF2B5EF4-FFF2-40B4-BE49-F238E27FC236}">
                  <a16:creationId xmlns:a16="http://schemas.microsoft.com/office/drawing/2014/main" id="{971AE358-3A55-178E-1DDC-7BFF5B631306}"/>
                </a:ext>
              </a:extLst>
            </p:cNvPr>
            <p:cNvPicPr>
              <a:picLocks noChangeAspect="1"/>
            </p:cNvPicPr>
            <p:nvPr/>
          </p:nvPicPr>
          <p:blipFill>
            <a:blip r:embed="rId4"/>
            <a:stretch>
              <a:fillRect/>
            </a:stretch>
          </p:blipFill>
          <p:spPr>
            <a:xfrm>
              <a:off x="4107180" y="1348427"/>
              <a:ext cx="3457107" cy="1943408"/>
            </a:xfrm>
            <a:prstGeom prst="rect">
              <a:avLst/>
            </a:prstGeom>
            <a:ln>
              <a:solidFill>
                <a:schemeClr val="tx1"/>
              </a:solidFill>
            </a:ln>
          </p:spPr>
        </p:pic>
        <p:pic>
          <p:nvPicPr>
            <p:cNvPr id="11" name="Picture 10">
              <a:extLst>
                <a:ext uri="{FF2B5EF4-FFF2-40B4-BE49-F238E27FC236}">
                  <a16:creationId xmlns:a16="http://schemas.microsoft.com/office/drawing/2014/main" id="{BAC4CDE6-1C13-69AD-AC78-11FD8F8DA3EA}"/>
                </a:ext>
              </a:extLst>
            </p:cNvPr>
            <p:cNvPicPr>
              <a:picLocks noChangeAspect="1"/>
            </p:cNvPicPr>
            <p:nvPr/>
          </p:nvPicPr>
          <p:blipFill>
            <a:blip r:embed="rId5"/>
            <a:stretch>
              <a:fillRect/>
            </a:stretch>
          </p:blipFill>
          <p:spPr>
            <a:xfrm>
              <a:off x="4515975" y="1722665"/>
              <a:ext cx="3273828" cy="1840378"/>
            </a:xfrm>
            <a:prstGeom prst="rect">
              <a:avLst/>
            </a:prstGeom>
            <a:ln>
              <a:solidFill>
                <a:schemeClr val="tx2"/>
              </a:solidFill>
            </a:ln>
          </p:spPr>
        </p:pic>
        <p:pic>
          <p:nvPicPr>
            <p:cNvPr id="12" name="Picture 11">
              <a:extLst>
                <a:ext uri="{FF2B5EF4-FFF2-40B4-BE49-F238E27FC236}">
                  <a16:creationId xmlns:a16="http://schemas.microsoft.com/office/drawing/2014/main" id="{001CE95E-B53B-1209-E744-3F2C1635CC73}"/>
                </a:ext>
              </a:extLst>
            </p:cNvPr>
            <p:cNvPicPr>
              <a:picLocks noChangeAspect="1"/>
            </p:cNvPicPr>
            <p:nvPr/>
          </p:nvPicPr>
          <p:blipFill>
            <a:blip r:embed="rId6"/>
            <a:stretch>
              <a:fillRect/>
            </a:stretch>
          </p:blipFill>
          <p:spPr>
            <a:xfrm>
              <a:off x="4701336" y="2098009"/>
              <a:ext cx="3497262" cy="1965981"/>
            </a:xfrm>
            <a:prstGeom prst="rect">
              <a:avLst/>
            </a:prstGeom>
            <a:ln>
              <a:solidFill>
                <a:schemeClr val="tx2"/>
              </a:solidFill>
            </a:ln>
          </p:spPr>
        </p:pic>
      </p:grpSp>
      <p:pic>
        <p:nvPicPr>
          <p:cNvPr id="15" name="Picture 14">
            <a:extLst>
              <a:ext uri="{FF2B5EF4-FFF2-40B4-BE49-F238E27FC236}">
                <a16:creationId xmlns:a16="http://schemas.microsoft.com/office/drawing/2014/main" id="{92EBCD23-3368-E616-0C22-9986070EA92B}"/>
              </a:ext>
            </a:extLst>
          </p:cNvPr>
          <p:cNvPicPr>
            <a:picLocks noChangeAspect="1"/>
          </p:cNvPicPr>
          <p:nvPr/>
        </p:nvPicPr>
        <p:blipFill>
          <a:blip r:embed="rId7"/>
          <a:stretch>
            <a:fillRect/>
          </a:stretch>
        </p:blipFill>
        <p:spPr>
          <a:xfrm>
            <a:off x="3250606" y="3524023"/>
            <a:ext cx="2576215" cy="1448216"/>
          </a:xfrm>
          <a:prstGeom prst="rect">
            <a:avLst/>
          </a:prstGeom>
          <a:ln>
            <a:solidFill>
              <a:schemeClr val="tx1"/>
            </a:solidFill>
          </a:ln>
        </p:spPr>
      </p:pic>
      <p:sp>
        <p:nvSpPr>
          <p:cNvPr id="17" name="Title 1">
            <a:extLst>
              <a:ext uri="{FF2B5EF4-FFF2-40B4-BE49-F238E27FC236}">
                <a16:creationId xmlns:a16="http://schemas.microsoft.com/office/drawing/2014/main" id="{D933FE2D-1729-C6D5-72C3-F1E0947FE991}"/>
              </a:ext>
            </a:extLst>
          </p:cNvPr>
          <p:cNvSpPr txBox="1">
            <a:spLocks/>
          </p:cNvSpPr>
          <p:nvPr/>
        </p:nvSpPr>
        <p:spPr>
          <a:xfrm>
            <a:off x="174702" y="4877129"/>
            <a:ext cx="2747874" cy="1179774"/>
          </a:xfrm>
          <a:prstGeom prst="rect">
            <a:avLst/>
          </a:prstGeom>
        </p:spPr>
        <p:txBody>
          <a:bodyPr vert="horz" lIns="121954" tIns="60977" rIns="121954" bIns="60977" rtlCol="0" anchor="ctr">
            <a:normAutofit fontScale="925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114300" indent="-114300">
              <a:lnSpc>
                <a:spcPct val="90000"/>
              </a:lnSpc>
              <a:spcBef>
                <a:spcPts val="400"/>
              </a:spcBef>
              <a:buFont typeface="Arial" panose="020B0604020202020204" pitchFamily="34" charset="0"/>
              <a:buChar char="•"/>
            </a:pPr>
            <a:r>
              <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Leverage/update some longstanding approaches (e.g., wave model)</a:t>
            </a:r>
          </a:p>
          <a:p>
            <a:pPr marL="114300" indent="-114300">
              <a:lnSpc>
                <a:spcPct val="90000"/>
              </a:lnSpc>
              <a:spcBef>
                <a:spcPts val="400"/>
              </a:spcBef>
              <a:buFont typeface="Arial" panose="020B0604020202020204" pitchFamily="34" charset="0"/>
              <a:buChar char="•"/>
            </a:pPr>
            <a:r>
              <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Build on emerging complexity materials (e.g., most recent Complexity Primer)</a:t>
            </a:r>
          </a:p>
        </p:txBody>
      </p:sp>
      <p:sp>
        <p:nvSpPr>
          <p:cNvPr id="18" name="Title 1">
            <a:extLst>
              <a:ext uri="{FF2B5EF4-FFF2-40B4-BE49-F238E27FC236}">
                <a16:creationId xmlns:a16="http://schemas.microsoft.com/office/drawing/2014/main" id="{27B3E77F-9895-5CC9-8490-DD59C7982C52}"/>
              </a:ext>
            </a:extLst>
          </p:cNvPr>
          <p:cNvSpPr txBox="1">
            <a:spLocks/>
          </p:cNvSpPr>
          <p:nvPr/>
        </p:nvSpPr>
        <p:spPr>
          <a:xfrm>
            <a:off x="3739254" y="2869724"/>
            <a:ext cx="3394219" cy="512354"/>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114300" indent="-114300">
              <a:lnSpc>
                <a:spcPct val="90000"/>
              </a:lnSpc>
              <a:spcBef>
                <a:spcPts val="400"/>
              </a:spcBef>
              <a:buFont typeface="Arial" panose="020B0604020202020204" pitchFamily="34" charset="0"/>
              <a:buChar char="•"/>
            </a:pPr>
            <a:r>
              <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Data analytic methods for understanding SoS performance</a:t>
            </a:r>
          </a:p>
        </p:txBody>
      </p:sp>
      <p:sp>
        <p:nvSpPr>
          <p:cNvPr id="19" name="Title 1">
            <a:extLst>
              <a:ext uri="{FF2B5EF4-FFF2-40B4-BE49-F238E27FC236}">
                <a16:creationId xmlns:a16="http://schemas.microsoft.com/office/drawing/2014/main" id="{C1C443F9-D613-02EF-0531-46E7BEC3F480}"/>
              </a:ext>
            </a:extLst>
          </p:cNvPr>
          <p:cNvSpPr txBox="1">
            <a:spLocks/>
          </p:cNvSpPr>
          <p:nvPr/>
        </p:nvSpPr>
        <p:spPr>
          <a:xfrm>
            <a:off x="5826821" y="3897740"/>
            <a:ext cx="1257132" cy="940044"/>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114300" indent="-114300">
              <a:lnSpc>
                <a:spcPct val="90000"/>
              </a:lnSpc>
              <a:spcBef>
                <a:spcPts val="400"/>
              </a:spcBef>
              <a:buFont typeface="Arial" panose="020B0604020202020204" pitchFamily="34" charset="0"/>
              <a:buChar char="•"/>
            </a:pPr>
            <a:r>
              <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Address issues beyond technical</a:t>
            </a:r>
          </a:p>
          <a:p>
            <a:pPr marL="342900" indent="-342900">
              <a:lnSpc>
                <a:spcPct val="90000"/>
              </a:lnSpc>
              <a:spcBef>
                <a:spcPts val="400"/>
              </a:spcBef>
              <a:buFont typeface="Arial" panose="020B0604020202020204" pitchFamily="34" charset="0"/>
              <a:buChar char="•"/>
            </a:pPr>
            <a:endPar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21" name="Content Placeholder 2">
            <a:extLst>
              <a:ext uri="{FF2B5EF4-FFF2-40B4-BE49-F238E27FC236}">
                <a16:creationId xmlns:a16="http://schemas.microsoft.com/office/drawing/2014/main" id="{8E597602-F8C3-81FC-3466-57EAAF0EE78B}"/>
              </a:ext>
            </a:extLst>
          </p:cNvPr>
          <p:cNvSpPr txBox="1">
            <a:spLocks/>
          </p:cNvSpPr>
          <p:nvPr/>
        </p:nvSpPr>
        <p:spPr>
          <a:xfrm>
            <a:off x="7240828" y="1450692"/>
            <a:ext cx="4954132" cy="4966686"/>
          </a:xfrm>
          <a:prstGeom prst="rect">
            <a:avLst/>
          </a:prstGeom>
        </p:spPr>
        <p:txBody>
          <a:bodyPr vert="horz" lIns="121954" tIns="60977" rIns="121954" bIns="60977" rtlCol="0">
            <a:normAutofit lnSpcReduction="10000"/>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171450" indent="-171450">
              <a:lnSpc>
                <a:spcPct val="90000"/>
              </a:lnSpc>
              <a:spcBef>
                <a:spcPts val="600"/>
              </a:spcBef>
            </a:pPr>
            <a:r>
              <a:rPr lang="en-US" sz="2000" b="1" dirty="0">
                <a:latin typeface="Calibri Light" panose="020F0302020204030204" pitchFamily="34" charset="0"/>
                <a:cs typeface="Calibri Light" panose="020F0302020204030204" pitchFamily="34" charset="0"/>
              </a:rPr>
              <a:t>Great participation (~40 in-person and remote participants) and lively discussion</a:t>
            </a:r>
            <a:endParaRPr lang="en-US" sz="2000" b="1" dirty="0">
              <a:solidFill>
                <a:srgbClr val="00B050"/>
              </a:solidFill>
              <a:latin typeface="Calibri Light" panose="020F0302020204030204" pitchFamily="34" charset="0"/>
              <a:cs typeface="Calibri Light" panose="020F0302020204030204" pitchFamily="34" charset="0"/>
            </a:endParaRPr>
          </a:p>
          <a:p>
            <a:pPr marL="171450" indent="-171450">
              <a:lnSpc>
                <a:spcPct val="90000"/>
              </a:lnSpc>
              <a:spcBef>
                <a:spcPts val="600"/>
              </a:spcBef>
            </a:pPr>
            <a:r>
              <a:rPr lang="en-US" sz="2000" b="1" dirty="0">
                <a:latin typeface="Calibri Light" panose="020F0302020204030204" pitchFamily="34" charset="0"/>
                <a:cs typeface="Calibri Light" panose="020F0302020204030204" pitchFamily="34" charset="0"/>
              </a:rPr>
              <a:t>Found good opportunities in the approaches included in the discussion slides</a:t>
            </a:r>
          </a:p>
          <a:p>
            <a:pPr marL="171450" indent="-171450">
              <a:lnSpc>
                <a:spcPct val="90000"/>
              </a:lnSpc>
              <a:spcBef>
                <a:spcPts val="600"/>
              </a:spcBef>
            </a:pPr>
            <a:r>
              <a:rPr lang="en-US" sz="2000" b="1" dirty="0">
                <a:latin typeface="Calibri Light" panose="020F0302020204030204" pitchFamily="34" charset="0"/>
                <a:cs typeface="Calibri Light" panose="020F0302020204030204" pitchFamily="34" charset="0"/>
              </a:rPr>
              <a:t>Suggest include discussion of ‘enablers’ which are important for different approaches</a:t>
            </a:r>
          </a:p>
          <a:p>
            <a:pPr marL="171450" indent="-171450">
              <a:lnSpc>
                <a:spcPct val="90000"/>
              </a:lnSpc>
              <a:spcBef>
                <a:spcPts val="600"/>
              </a:spcBef>
            </a:pPr>
            <a:r>
              <a:rPr lang="en-US" sz="2000" b="1" dirty="0">
                <a:latin typeface="Calibri Light" panose="020F0302020204030204" pitchFamily="34" charset="0"/>
                <a:cs typeface="Calibri Light" panose="020F0302020204030204" pitchFamily="34" charset="0"/>
              </a:rPr>
              <a:t>Identified additional near and long-term areas </a:t>
            </a:r>
          </a:p>
          <a:p>
            <a:pPr marL="742950" lvl="1" indent="-228600">
              <a:lnSpc>
                <a:spcPct val="90000"/>
              </a:lnSpc>
              <a:spcBef>
                <a:spcPts val="600"/>
              </a:spcBef>
            </a:pPr>
            <a:r>
              <a:rPr lang="en-US" sz="1800" b="1" dirty="0">
                <a:latin typeface="Calibri Light" panose="020F0302020204030204" pitchFamily="34" charset="0"/>
                <a:cs typeface="Calibri Light" panose="020F0302020204030204" pitchFamily="34" charset="0"/>
              </a:rPr>
              <a:t>Multi-Scale (socio-technical SoS) </a:t>
            </a:r>
          </a:p>
          <a:p>
            <a:pPr marL="742950" lvl="1" indent="-228600">
              <a:lnSpc>
                <a:spcPct val="90000"/>
              </a:lnSpc>
              <a:spcBef>
                <a:spcPts val="600"/>
              </a:spcBef>
            </a:pPr>
            <a:r>
              <a:rPr lang="en-US" sz="1800" b="1" dirty="0">
                <a:latin typeface="Calibri Light" panose="020F0302020204030204" pitchFamily="34" charset="0"/>
                <a:cs typeface="Calibri Light" panose="020F0302020204030204" pitchFamily="34" charset="0"/>
              </a:rPr>
              <a:t>Innovation Systems/ SoS</a:t>
            </a:r>
          </a:p>
          <a:p>
            <a:pPr marL="742950" lvl="1" indent="-228600">
              <a:lnSpc>
                <a:spcPct val="90000"/>
              </a:lnSpc>
              <a:spcBef>
                <a:spcPts val="600"/>
              </a:spcBef>
            </a:pPr>
            <a:r>
              <a:rPr lang="en-US" sz="1800" b="1" dirty="0">
                <a:latin typeface="Calibri Light" panose="020F0302020204030204" pitchFamily="34" charset="0"/>
                <a:cs typeface="Calibri Light" panose="020F0302020204030204" pitchFamily="34" charset="0"/>
              </a:rPr>
              <a:t>Methods from specific domains (e.g.. Rail, Energy)</a:t>
            </a:r>
          </a:p>
          <a:p>
            <a:pPr marL="742950" lvl="1" indent="-228600">
              <a:lnSpc>
                <a:spcPct val="90000"/>
              </a:lnSpc>
              <a:spcBef>
                <a:spcPts val="600"/>
              </a:spcBef>
            </a:pPr>
            <a:r>
              <a:rPr lang="en-US" sz="1800" b="1" dirty="0">
                <a:latin typeface="Calibri Light" panose="020F0302020204030204" pitchFamily="34" charset="0"/>
                <a:cs typeface="Calibri Light" panose="020F0302020204030204" pitchFamily="34" charset="0"/>
              </a:rPr>
              <a:t>Ultra-Large – Mega Systems</a:t>
            </a:r>
          </a:p>
          <a:p>
            <a:pPr marL="171450" indent="-171450">
              <a:lnSpc>
                <a:spcPct val="90000"/>
              </a:lnSpc>
              <a:spcBef>
                <a:spcPts val="600"/>
              </a:spcBef>
            </a:pPr>
            <a:r>
              <a:rPr lang="en-US" sz="2000" b="1" dirty="0">
                <a:latin typeface="Calibri Light" panose="020F0302020204030204" pitchFamily="34" charset="0"/>
                <a:cs typeface="Calibri Light" panose="020F0302020204030204" pitchFamily="34" charset="0"/>
              </a:rPr>
              <a:t>Next steps</a:t>
            </a:r>
          </a:p>
          <a:p>
            <a:pPr marL="704996" lvl="1" indent="-171450">
              <a:lnSpc>
                <a:spcPct val="90000"/>
              </a:lnSpc>
              <a:spcBef>
                <a:spcPts val="600"/>
              </a:spcBef>
            </a:pPr>
            <a:r>
              <a:rPr lang="en-US" sz="1800" b="1" dirty="0">
                <a:latin typeface="Calibri Light" panose="020F0302020204030204" pitchFamily="34" charset="0"/>
                <a:cs typeface="Calibri Light" panose="020F0302020204030204" pitchFamily="34" charset="0"/>
              </a:rPr>
              <a:t>Review discussion for near-term SEBOK updates and options for SoSWG initiatives</a:t>
            </a:r>
          </a:p>
          <a:p>
            <a:pPr marL="704996" lvl="1" indent="-171450">
              <a:lnSpc>
                <a:spcPct val="90000"/>
              </a:lnSpc>
              <a:spcBef>
                <a:spcPts val="600"/>
              </a:spcBef>
            </a:pPr>
            <a:r>
              <a:rPr lang="en-US" sz="1800" b="1" dirty="0">
                <a:latin typeface="Calibri Light" panose="020F0302020204030204" pitchFamily="34" charset="0"/>
                <a:cs typeface="Calibri Light" panose="020F0302020204030204" pitchFamily="34" charset="0"/>
              </a:rPr>
              <a:t>Solicit volunteers to support these</a:t>
            </a:r>
          </a:p>
          <a:p>
            <a:pPr marL="704996" lvl="1" indent="-171450">
              <a:lnSpc>
                <a:spcPct val="90000"/>
              </a:lnSpc>
              <a:spcBef>
                <a:spcPts val="600"/>
              </a:spcBef>
            </a:pPr>
            <a:endParaRPr lang="en-US" sz="1400" b="1" dirty="0">
              <a:latin typeface="Calibri Light" panose="020F0302020204030204" pitchFamily="34" charset="0"/>
              <a:cs typeface="Calibri Light" panose="020F0302020204030204" pitchFamily="34" charset="0"/>
            </a:endParaRPr>
          </a:p>
          <a:p>
            <a:pPr marL="171450" indent="-171450">
              <a:lnSpc>
                <a:spcPct val="90000"/>
              </a:lnSpc>
              <a:spcBef>
                <a:spcPts val="600"/>
              </a:spcBef>
            </a:pPr>
            <a:endParaRPr lang="en-US" sz="2400" b="1" dirty="0">
              <a:latin typeface="Calibri Light" panose="020F0302020204030204" pitchFamily="34" charset="0"/>
              <a:cs typeface="Calibri Light" panose="020F0302020204030204" pitchFamily="34" charset="0"/>
            </a:endParaRPr>
          </a:p>
          <a:p>
            <a:pPr marL="0" indent="0">
              <a:lnSpc>
                <a:spcPct val="90000"/>
              </a:lnSpc>
              <a:spcBef>
                <a:spcPts val="600"/>
              </a:spcBef>
              <a:buFont typeface="Arial"/>
              <a:buNone/>
            </a:pPr>
            <a:endParaRPr lang="en-US" sz="1800" b="1" dirty="0">
              <a:latin typeface="Calibri Light" panose="020F0302020204030204" pitchFamily="34" charset="0"/>
              <a:cs typeface="Calibri Light" panose="020F0302020204030204" pitchFamily="34" charset="0"/>
            </a:endParaRPr>
          </a:p>
          <a:p>
            <a:pPr>
              <a:lnSpc>
                <a:spcPct val="90000"/>
              </a:lnSpc>
              <a:spcBef>
                <a:spcPts val="600"/>
              </a:spcBef>
            </a:pPr>
            <a:endParaRPr lang="en-US" sz="1800" dirty="0">
              <a:latin typeface="Calibri Light" panose="020F0302020204030204" pitchFamily="34" charset="0"/>
              <a:ea typeface="Arial Unicode MS" panose="020B0604020202020204" pitchFamily="34" charset="-128"/>
              <a:cs typeface="Calibri Light" panose="020F0302020204030204" pitchFamily="34" charset="0"/>
            </a:endParaRPr>
          </a:p>
        </p:txBody>
      </p:sp>
      <p:pic>
        <p:nvPicPr>
          <p:cNvPr id="22" name="Picture 21">
            <a:extLst>
              <a:ext uri="{FF2B5EF4-FFF2-40B4-BE49-F238E27FC236}">
                <a16:creationId xmlns:a16="http://schemas.microsoft.com/office/drawing/2014/main" id="{D35FBFC6-A125-CBD5-FD36-D8664F0A360E}"/>
              </a:ext>
            </a:extLst>
          </p:cNvPr>
          <p:cNvPicPr>
            <a:picLocks noChangeAspect="1"/>
          </p:cNvPicPr>
          <p:nvPr/>
        </p:nvPicPr>
        <p:blipFill>
          <a:blip r:embed="rId8"/>
          <a:stretch>
            <a:fillRect/>
          </a:stretch>
        </p:blipFill>
        <p:spPr>
          <a:xfrm>
            <a:off x="3249398" y="5045146"/>
            <a:ext cx="2576215" cy="1538214"/>
          </a:xfrm>
          <a:prstGeom prst="rect">
            <a:avLst/>
          </a:prstGeom>
          <a:solidFill>
            <a:schemeClr val="tx1"/>
          </a:solidFill>
          <a:ln>
            <a:solidFill>
              <a:schemeClr val="tx1"/>
            </a:solidFill>
          </a:ln>
        </p:spPr>
      </p:pic>
      <p:sp>
        <p:nvSpPr>
          <p:cNvPr id="23" name="Title 1">
            <a:extLst>
              <a:ext uri="{FF2B5EF4-FFF2-40B4-BE49-F238E27FC236}">
                <a16:creationId xmlns:a16="http://schemas.microsoft.com/office/drawing/2014/main" id="{82AF1805-BFFE-FE91-30CE-3D02DC04844E}"/>
              </a:ext>
            </a:extLst>
          </p:cNvPr>
          <p:cNvSpPr txBox="1">
            <a:spLocks/>
          </p:cNvSpPr>
          <p:nvPr/>
        </p:nvSpPr>
        <p:spPr>
          <a:xfrm>
            <a:off x="5814011" y="5256129"/>
            <a:ext cx="1257132" cy="1276735"/>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114300" indent="-114300">
              <a:lnSpc>
                <a:spcPct val="90000"/>
              </a:lnSpc>
              <a:spcBef>
                <a:spcPts val="400"/>
              </a:spcBef>
              <a:buFont typeface="Arial" panose="020B0604020202020204" pitchFamily="34" charset="0"/>
              <a:buChar char="•"/>
            </a:pPr>
            <a:r>
              <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Relevant but needs to be translated to non-Defense language</a:t>
            </a:r>
          </a:p>
          <a:p>
            <a:pPr marL="342900" indent="-342900">
              <a:lnSpc>
                <a:spcPct val="90000"/>
              </a:lnSpc>
              <a:spcBef>
                <a:spcPts val="400"/>
              </a:spcBef>
              <a:buFont typeface="Arial" panose="020B0604020202020204" pitchFamily="34" charset="0"/>
              <a:buChar char="•"/>
            </a:pPr>
            <a:endParaRPr lang="en-US" sz="1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318269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502656" y="1719783"/>
            <a:ext cx="11314377" cy="4351338"/>
          </a:xfrm>
        </p:spPr>
        <p:txBody>
          <a:bodyPr>
            <a:normAutofit/>
          </a:bodyPr>
          <a:lstStyle/>
          <a:p>
            <a:pPr>
              <a:lnSpc>
                <a:spcPct val="90000"/>
              </a:lnSpc>
              <a:spcBef>
                <a:spcPts val="1200"/>
              </a:spcBef>
            </a:pPr>
            <a:r>
              <a:rPr lang="en-US" sz="2800" b="1" dirty="0">
                <a:latin typeface="Calibri Light" panose="020F0302020204030204" pitchFamily="34" charset="0"/>
                <a:cs typeface="Calibri Light" panose="020F0302020204030204" pitchFamily="34" charset="0"/>
              </a:rPr>
              <a:t>INCOSE Handbook - </a:t>
            </a:r>
            <a:r>
              <a:rPr lang="en-US" sz="2000" b="1" dirty="0">
                <a:solidFill>
                  <a:srgbClr val="00B050"/>
                </a:solidFill>
                <a:latin typeface="Calibri Light" panose="020F0302020204030204" pitchFamily="34" charset="0"/>
                <a:cs typeface="Calibri Light" panose="020F0302020204030204" pitchFamily="34" charset="0"/>
              </a:rPr>
              <a:t>Complete</a:t>
            </a:r>
            <a:endParaRPr lang="en-US" sz="2800" b="1" dirty="0">
              <a:solidFill>
                <a:srgbClr val="00B050"/>
              </a:solidFill>
              <a:latin typeface="Calibri Light" panose="020F0302020204030204" pitchFamily="34" charset="0"/>
              <a:cs typeface="Calibri Light" panose="020F0302020204030204" pitchFamily="34" charset="0"/>
            </a:endParaRPr>
          </a:p>
          <a:p>
            <a:pPr>
              <a:lnSpc>
                <a:spcPct val="90000"/>
              </a:lnSpc>
              <a:spcBef>
                <a:spcPts val="1200"/>
              </a:spcBef>
            </a:pPr>
            <a:r>
              <a:rPr lang="en-US" sz="2800" b="1" dirty="0">
                <a:latin typeface="Calibri Light" panose="020F0302020204030204" pitchFamily="34" charset="0"/>
                <a:cs typeface="Calibri Light" panose="020F0302020204030204" pitchFamily="34" charset="0"/>
              </a:rPr>
              <a:t>Cyber Security from SoS perspective – </a:t>
            </a:r>
            <a:r>
              <a:rPr lang="en-US" sz="2000" b="1" dirty="0">
                <a:solidFill>
                  <a:srgbClr val="00B050"/>
                </a:solidFill>
                <a:latin typeface="Calibri Light" panose="020F0302020204030204" pitchFamily="34" charset="0"/>
                <a:cs typeface="Calibri Light" panose="020F0302020204030204" pitchFamily="34" charset="0"/>
              </a:rPr>
              <a:t>Beth Wilson - Complete</a:t>
            </a:r>
            <a:endParaRPr lang="en-US" sz="2800" b="1" dirty="0">
              <a:solidFill>
                <a:srgbClr val="00B050"/>
              </a:solidFill>
              <a:latin typeface="Calibri Light" panose="020F0302020204030204" pitchFamily="34" charset="0"/>
              <a:cs typeface="Calibri Light" panose="020F0302020204030204" pitchFamily="34" charset="0"/>
            </a:endParaRPr>
          </a:p>
          <a:p>
            <a:pPr>
              <a:lnSpc>
                <a:spcPct val="90000"/>
              </a:lnSpc>
              <a:spcBef>
                <a:spcPts val="1200"/>
              </a:spcBef>
            </a:pPr>
            <a:r>
              <a:rPr lang="en-US" sz="2800" b="1" dirty="0">
                <a:latin typeface="Calibri Light" panose="020F0302020204030204" pitchFamily="34" charset="0"/>
                <a:cs typeface="Calibri Light" panose="020F0302020204030204" pitchFamily="34" charset="0"/>
              </a:rPr>
              <a:t>SEBOK – SoS and Complexity - </a:t>
            </a:r>
            <a:r>
              <a:rPr lang="en-US" sz="2000" b="1" dirty="0">
                <a:solidFill>
                  <a:srgbClr val="00B050"/>
                </a:solidFill>
                <a:latin typeface="Calibri Light" panose="020F0302020204030204" pitchFamily="34" charset="0"/>
                <a:cs typeface="Calibri Light" panose="020F0302020204030204" pitchFamily="34" charset="0"/>
              </a:rPr>
              <a:t>Judith Dahmann - Complete</a:t>
            </a:r>
          </a:p>
          <a:p>
            <a:pPr>
              <a:lnSpc>
                <a:spcPct val="90000"/>
              </a:lnSpc>
              <a:spcBef>
                <a:spcPts val="1200"/>
              </a:spcBef>
            </a:pPr>
            <a:r>
              <a:rPr lang="en-US" sz="2800" b="1" dirty="0">
                <a:latin typeface="Calibri Light" panose="020F0302020204030204" pitchFamily="34" charset="0"/>
                <a:cs typeface="Calibri Light" panose="020F0302020204030204" pitchFamily="34" charset="0"/>
              </a:rPr>
              <a:t>Relationship between SoS, Mission Engineering, Capability Engineering and Complexity -  </a:t>
            </a:r>
            <a:r>
              <a:rPr lang="en-US" sz="2000" b="1" dirty="0">
                <a:solidFill>
                  <a:srgbClr val="00B050"/>
                </a:solidFill>
                <a:latin typeface="Calibri Light" panose="020F0302020204030204" pitchFamily="34" charset="0"/>
                <a:cs typeface="Calibri Light" panose="020F0302020204030204" pitchFamily="34" charset="0"/>
              </a:rPr>
              <a:t>Pending</a:t>
            </a:r>
            <a:endParaRPr lang="en-US" sz="2800" b="1" dirty="0">
              <a:solidFill>
                <a:srgbClr val="00B050"/>
              </a:solidFill>
              <a:latin typeface="Calibri Light" panose="020F0302020204030204" pitchFamily="34" charset="0"/>
              <a:cs typeface="Calibri Light" panose="020F0302020204030204" pitchFamily="34" charset="0"/>
            </a:endParaRPr>
          </a:p>
          <a:p>
            <a:pPr>
              <a:lnSpc>
                <a:spcPct val="90000"/>
              </a:lnSpc>
              <a:spcBef>
                <a:spcPts val="1200"/>
              </a:spcBef>
            </a:pPr>
            <a:r>
              <a:rPr lang="en-US" sz="2800" b="1" dirty="0">
                <a:latin typeface="Calibri Light" panose="020F0302020204030204" pitchFamily="34" charset="0"/>
                <a:cs typeface="Calibri Light" panose="020F0302020204030204" pitchFamily="34" charset="0"/>
              </a:rPr>
              <a:t>SoS reflection on INCOSE products – </a:t>
            </a:r>
            <a:r>
              <a:rPr lang="en-US" sz="2000" b="1" dirty="0">
                <a:solidFill>
                  <a:srgbClr val="00B050"/>
                </a:solidFill>
                <a:latin typeface="Calibri Light" panose="020F0302020204030204" pitchFamily="34" charset="0"/>
                <a:cs typeface="Calibri Light" panose="020F0302020204030204" pitchFamily="34" charset="0"/>
              </a:rPr>
              <a:t>Pending</a:t>
            </a:r>
          </a:p>
          <a:p>
            <a:pPr>
              <a:lnSpc>
                <a:spcPct val="90000"/>
              </a:lnSpc>
              <a:spcBef>
                <a:spcPts val="1200"/>
              </a:spcBef>
            </a:pPr>
            <a:r>
              <a:rPr lang="en-US" sz="2800" b="1" dirty="0">
                <a:latin typeface="Calibri Light" panose="020F0302020204030204" pitchFamily="34" charset="0"/>
                <a:cs typeface="Calibri Light" panose="020F0302020204030204" pitchFamily="34" charset="0"/>
              </a:rPr>
              <a:t>Heuristics </a:t>
            </a:r>
            <a:r>
              <a:rPr lang="en-US" sz="1800" b="1" dirty="0">
                <a:solidFill>
                  <a:srgbClr val="00B050"/>
                </a:solidFill>
                <a:latin typeface="Calibri Light" panose="020F0302020204030204" pitchFamily="34" charset="0"/>
                <a:cs typeface="Calibri Light" panose="020F0302020204030204" pitchFamily="34" charset="0"/>
              </a:rPr>
              <a:t>(New - Kerry Lunney)</a:t>
            </a:r>
            <a:endParaRPr lang="en-US" sz="2400" b="1" dirty="0">
              <a:solidFill>
                <a:srgbClr val="00B050"/>
              </a:solidFill>
              <a:latin typeface="Calibri Light" panose="020F0302020204030204" pitchFamily="34" charset="0"/>
              <a:cs typeface="Calibri Light" panose="020F0302020204030204" pitchFamily="34" charset="0"/>
            </a:endParaRPr>
          </a:p>
          <a:p>
            <a:pPr marL="0" indent="0">
              <a:lnSpc>
                <a:spcPct val="90000"/>
              </a:lnSpc>
              <a:spcBef>
                <a:spcPts val="1200"/>
              </a:spcBef>
              <a:buNone/>
            </a:pPr>
            <a:endParaRPr lang="en-US" sz="2800" b="1" dirty="0">
              <a:latin typeface="Calibri Light" panose="020F0302020204030204" pitchFamily="34" charset="0"/>
              <a:cs typeface="Calibri Light" panose="020F0302020204030204" pitchFamily="34" charset="0"/>
            </a:endParaRPr>
          </a:p>
          <a:p>
            <a:pPr marL="0" indent="0">
              <a:lnSpc>
                <a:spcPct val="90000"/>
              </a:lnSpc>
              <a:spcBef>
                <a:spcPts val="1200"/>
              </a:spcBef>
              <a:buNone/>
            </a:pPr>
            <a:endParaRPr lang="en-US" sz="2400" b="1" dirty="0">
              <a:latin typeface="Calibri Light" panose="020F0302020204030204" pitchFamily="34" charset="0"/>
              <a:cs typeface="Calibri Light" panose="020F0302020204030204" pitchFamily="34" charset="0"/>
            </a:endParaRPr>
          </a:p>
          <a:p>
            <a:pPr>
              <a:lnSpc>
                <a:spcPct val="90000"/>
              </a:lnSpc>
              <a:spcBef>
                <a:spcPts val="1200"/>
              </a:spcBef>
            </a:pPr>
            <a:endParaRPr lang="en-US" sz="2000" dirty="0">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a:xfrm>
            <a:off x="609918" y="503239"/>
            <a:ext cx="10978515" cy="1143000"/>
          </a:xfrm>
        </p:spPr>
        <p:txBody>
          <a:bodyPr>
            <a:normAutofit/>
          </a:bodyPr>
          <a:lstStyle/>
          <a:p>
            <a:r>
              <a:rPr lang="en-US" sz="3600" b="1" dirty="0">
                <a:latin typeface="Calibri Light" panose="020F0302020204030204" pitchFamily="34" charset="0"/>
                <a:cs typeface="Calibri Light" panose="020F0302020204030204" pitchFamily="34" charset="0"/>
              </a:rPr>
              <a:t>Review of Opportunities identified at IW23</a:t>
            </a:r>
          </a:p>
        </p:txBody>
      </p:sp>
    </p:spTree>
    <p:extLst>
      <p:ext uri="{BB962C8B-B14F-4D97-AF65-F5344CB8AC3E}">
        <p14:creationId xmlns:p14="http://schemas.microsoft.com/office/powerpoint/2010/main" val="233341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 y="571183"/>
            <a:ext cx="9517088" cy="1325563"/>
          </a:xfrm>
        </p:spPr>
        <p:txBody>
          <a:bodyPr>
            <a:normAutofit fontScale="90000"/>
          </a:bodyPr>
          <a:lstStyle/>
          <a:p>
            <a:r>
              <a:rPr lang="en-US" b="1" dirty="0">
                <a:solidFill>
                  <a:schemeClr val="accent6">
                    <a:lumMod val="75000"/>
                  </a:schemeClr>
                </a:solidFill>
                <a:latin typeface="Calibri Light" panose="020F0302020204030204" pitchFamily="34" charset="0"/>
                <a:ea typeface="Arial Unicode MS" panose="020B0604020202020204" pitchFamily="34" charset="-128"/>
                <a:cs typeface="Calibri Light" panose="020F0302020204030204" pitchFamily="34" charset="0"/>
              </a:rPr>
              <a:t>SoS Input to the INCOSE SE Handbook Update</a:t>
            </a:r>
          </a:p>
        </p:txBody>
      </p:sp>
      <p:sp>
        <p:nvSpPr>
          <p:cNvPr id="3" name="Content Placeholder 2"/>
          <p:cNvSpPr>
            <a:spLocks noGrp="1"/>
          </p:cNvSpPr>
          <p:nvPr>
            <p:ph idx="1"/>
          </p:nvPr>
        </p:nvSpPr>
        <p:spPr>
          <a:xfrm>
            <a:off x="3384468" y="2111068"/>
            <a:ext cx="8610970" cy="4351338"/>
          </a:xfrm>
        </p:spPr>
        <p:txBody>
          <a:bodyPr>
            <a:normAutofit lnSpcReduction="10000"/>
          </a:bodyPr>
          <a:lstStyle/>
          <a:p>
            <a:r>
              <a:rPr lang="en-US" sz="2600" b="1" dirty="0">
                <a:latin typeface="Calibri Light" panose="020F0302020204030204" pitchFamily="34" charset="0"/>
                <a:ea typeface="Arial Unicode MS" panose="020B0604020202020204" pitchFamily="34" charset="-128"/>
                <a:cs typeface="Calibri Light" panose="020F0302020204030204" pitchFamily="34" charset="0"/>
              </a:rPr>
              <a:t>The update to the INCOSE SE Handbook (SEH) is underway</a:t>
            </a:r>
          </a:p>
          <a:p>
            <a:r>
              <a:rPr lang="en-US" sz="2600" b="1" dirty="0">
                <a:latin typeface="Calibri Light" panose="020F0302020204030204" pitchFamily="34" charset="0"/>
                <a:ea typeface="Arial Unicode MS" panose="020B0604020202020204" pitchFamily="34" charset="-128"/>
                <a:cs typeface="Calibri Light" panose="020F0302020204030204" pitchFamily="34" charset="0"/>
              </a:rPr>
              <a:t>Working Groups had an opportunity to provide input</a:t>
            </a:r>
          </a:p>
          <a:p>
            <a:r>
              <a:rPr lang="en-US" sz="2600" b="1" dirty="0">
                <a:latin typeface="Calibri Light" panose="020F0302020204030204" pitchFamily="34" charset="0"/>
                <a:ea typeface="Arial Unicode MS" panose="020B0604020202020204" pitchFamily="34" charset="-128"/>
                <a:cs typeface="Calibri Light" panose="020F0302020204030204" pitchFamily="34" charset="0"/>
              </a:rPr>
              <a:t>Several SoSWG graciously provided comments</a:t>
            </a:r>
          </a:p>
          <a:p>
            <a:r>
              <a:rPr lang="en-US" sz="2600" b="1" dirty="0">
                <a:latin typeface="Calibri Light" panose="020F0302020204030204" pitchFamily="34" charset="0"/>
                <a:ea typeface="Arial Unicode MS" panose="020B0604020202020204" pitchFamily="34" charset="-128"/>
                <a:cs typeface="Calibri Light" panose="020F0302020204030204" pitchFamily="34" charset="0"/>
              </a:rPr>
              <a:t>Content was updated following INCOSE IS 21</a:t>
            </a:r>
          </a:p>
          <a:p>
            <a:r>
              <a:rPr lang="en-US" sz="2600" b="1" dirty="0">
                <a:latin typeface="Calibri Light" panose="020F0302020204030204" pitchFamily="34" charset="0"/>
                <a:ea typeface="Arial Unicode MS" panose="020B0604020202020204" pitchFamily="34" charset="-128"/>
                <a:cs typeface="Calibri Light" panose="020F0302020204030204" pitchFamily="34" charset="0"/>
              </a:rPr>
              <a:t>Additional updates were reviewed at IW22:  Six additional comments submitted and accepted in principle by the SEH core group and one comment was deferred to the working group</a:t>
            </a:r>
          </a:p>
          <a:p>
            <a:r>
              <a:rPr lang="en-US" sz="2600" b="1" dirty="0">
                <a:latin typeface="Calibri Light" panose="020F0302020204030204" pitchFamily="34" charset="0"/>
                <a:ea typeface="Arial Unicode MS" panose="020B0604020202020204" pitchFamily="34" charset="-128"/>
                <a:cs typeface="Calibri Light" panose="020F0302020204030204" pitchFamily="34" charset="0"/>
              </a:rPr>
              <a:t>SoSWG comments were accepted and were included in the handbook</a:t>
            </a:r>
            <a:endParaRPr lang="en-US" sz="2600" b="1" dirty="0">
              <a:solidFill>
                <a:srgbClr val="00B050"/>
              </a:solidFill>
              <a:latin typeface="Calibri Light" panose="020F0302020204030204" pitchFamily="34" charset="0"/>
              <a:ea typeface="Arial Unicode MS" panose="020B0604020202020204" pitchFamily="34" charset="-128"/>
              <a:cs typeface="Calibri Light" panose="020F0302020204030204" pitchFamily="34" charset="0"/>
            </a:endParaRPr>
          </a:p>
          <a:p>
            <a:endParaRPr lang="en-US" sz="2600" dirty="0">
              <a:latin typeface="Calibri Light" panose="020F0302020204030204" pitchFamily="34" charset="0"/>
              <a:ea typeface="Arial Unicode MS" panose="020B0604020202020204" pitchFamily="34" charset="-128"/>
              <a:cs typeface="Calibri Light" panose="020F0302020204030204" pitchFamily="34" charset="0"/>
            </a:endParaRPr>
          </a:p>
        </p:txBody>
      </p:sp>
      <p:pic>
        <p:nvPicPr>
          <p:cNvPr id="5" name="Picture 4" descr="A book cover of a book&#10;&#10;Description automatically generated">
            <a:extLst>
              <a:ext uri="{FF2B5EF4-FFF2-40B4-BE49-F238E27FC236}">
                <a16:creationId xmlns:a16="http://schemas.microsoft.com/office/drawing/2014/main" id="{F52F23C0-DBEB-55F0-5FC0-349CB4E8FE4A}"/>
              </a:ext>
            </a:extLst>
          </p:cNvPr>
          <p:cNvPicPr>
            <a:picLocks noChangeAspect="1"/>
          </p:cNvPicPr>
          <p:nvPr/>
        </p:nvPicPr>
        <p:blipFill>
          <a:blip r:embed="rId3"/>
          <a:stretch>
            <a:fillRect/>
          </a:stretch>
        </p:blipFill>
        <p:spPr>
          <a:xfrm>
            <a:off x="481935" y="2127141"/>
            <a:ext cx="2525227" cy="3153905"/>
          </a:xfrm>
          <a:prstGeom prst="rect">
            <a:avLst/>
          </a:prstGeom>
        </p:spPr>
      </p:pic>
      <p:sp>
        <p:nvSpPr>
          <p:cNvPr id="7" name="TextBox 6">
            <a:extLst>
              <a:ext uri="{FF2B5EF4-FFF2-40B4-BE49-F238E27FC236}">
                <a16:creationId xmlns:a16="http://schemas.microsoft.com/office/drawing/2014/main" id="{BA1DE1D3-C237-9A8C-A874-0B0CDDFD942D}"/>
              </a:ext>
            </a:extLst>
          </p:cNvPr>
          <p:cNvSpPr txBox="1"/>
          <p:nvPr/>
        </p:nvSpPr>
        <p:spPr>
          <a:xfrm>
            <a:off x="600808" y="5495368"/>
            <a:ext cx="2783660" cy="461665"/>
          </a:xfrm>
          <a:prstGeom prst="rect">
            <a:avLst/>
          </a:prstGeom>
          <a:noFill/>
        </p:spPr>
        <p:txBody>
          <a:bodyPr wrap="square">
            <a:spAutoFit/>
          </a:bodyPr>
          <a:lstStyle/>
          <a:p>
            <a:r>
              <a:rPr lang="en-US" sz="2400" b="1" dirty="0">
                <a:solidFill>
                  <a:srgbClr val="00B050"/>
                </a:solidFill>
                <a:latin typeface="Calibri Light" panose="020F0302020204030204" pitchFamily="34" charset="0"/>
                <a:ea typeface="Arial Unicode MS" panose="020B0604020202020204" pitchFamily="34" charset="-128"/>
                <a:cs typeface="Calibri Light" panose="020F0302020204030204" pitchFamily="34" charset="0"/>
              </a:rPr>
              <a:t>Released July 2023!</a:t>
            </a:r>
            <a:endParaRPr lang="en-US" dirty="0"/>
          </a:p>
        </p:txBody>
      </p:sp>
    </p:spTree>
    <p:extLst>
      <p:ext uri="{BB962C8B-B14F-4D97-AF65-F5344CB8AC3E}">
        <p14:creationId xmlns:p14="http://schemas.microsoft.com/office/powerpoint/2010/main" val="137589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a:xfrm>
            <a:off x="609918" y="274639"/>
            <a:ext cx="4365942" cy="1143000"/>
          </a:xfrm>
        </p:spPr>
        <p:txBody>
          <a:bodyPr>
            <a:normAutofit/>
          </a:bodyPr>
          <a:lstStyle/>
          <a:p>
            <a:pPr algn="ctr">
              <a:lnSpc>
                <a:spcPct val="80000"/>
              </a:lnSpc>
            </a:pPr>
            <a:r>
              <a:rPr lang="en-US" sz="3600" b="1" dirty="0">
                <a:solidFill>
                  <a:schemeClr val="accent3">
                    <a:lumMod val="75000"/>
                  </a:schemeClr>
                </a:solidFill>
                <a:latin typeface="Calibri Light" panose="020F0302020204030204" pitchFamily="34" charset="0"/>
                <a:cs typeface="Calibri Light" panose="020F0302020204030204" pitchFamily="34" charset="0"/>
              </a:rPr>
              <a:t>Cyber Security from SoS Perspective</a:t>
            </a:r>
          </a:p>
        </p:txBody>
      </p:sp>
      <p:sp>
        <p:nvSpPr>
          <p:cNvPr id="3" name="Content Placeholder 2">
            <a:extLst>
              <a:ext uri="{FF2B5EF4-FFF2-40B4-BE49-F238E27FC236}">
                <a16:creationId xmlns:a16="http://schemas.microsoft.com/office/drawing/2014/main" id="{0522BDCE-89FF-EED2-7D10-A1B5B6910C00}"/>
              </a:ext>
            </a:extLst>
          </p:cNvPr>
          <p:cNvSpPr txBox="1">
            <a:spLocks/>
          </p:cNvSpPr>
          <p:nvPr/>
        </p:nvSpPr>
        <p:spPr>
          <a:xfrm>
            <a:off x="530954" y="2847854"/>
            <a:ext cx="5821680" cy="1633459"/>
          </a:xfrm>
          <a:prstGeom prst="rect">
            <a:avLst/>
          </a:prstGeom>
          <a:solidFill>
            <a:schemeClr val="bg1"/>
          </a:solidFill>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lnSpc>
                <a:spcPct val="90000"/>
              </a:lnSpc>
              <a:buNone/>
            </a:pPr>
            <a:r>
              <a:rPr lang="en-US" sz="2400" b="1" dirty="0">
                <a:solidFill>
                  <a:schemeClr val="accent4">
                    <a:lumMod val="75000"/>
                  </a:schemeClr>
                </a:solidFill>
                <a:latin typeface="Calibri Light" panose="020F0302020204030204" pitchFamily="34" charset="0"/>
                <a:cs typeface="Calibri Light" panose="020F0302020204030204" pitchFamily="34" charset="0"/>
              </a:rPr>
              <a:t>Completed</a:t>
            </a:r>
          </a:p>
          <a:p>
            <a:pPr marR="0">
              <a:spcBef>
                <a:spcPts val="0"/>
              </a:spcBef>
              <a:spcAft>
                <a:spcPts val="0"/>
              </a:spcAft>
              <a:buFont typeface="Wingdings" panose="05000000000000000000" pitchFamily="2" charset="2"/>
              <a:buChar char="v"/>
            </a:pPr>
            <a:r>
              <a:rPr lang="en-US" sz="1800" dirty="0">
                <a:solidFill>
                  <a:srgbClr val="000000"/>
                </a:solidFill>
                <a:effectLst/>
                <a:latin typeface="Arial" panose="020B0604020202020204" pitchFamily="34" charset="0"/>
                <a:ea typeface="Calibri" panose="020F0502020204030204" pitchFamily="34" charset="0"/>
              </a:rPr>
              <a:t>Beth Wilson draft paper and shared draft with Complexity team</a:t>
            </a:r>
          </a:p>
          <a:p>
            <a:pPr marR="0">
              <a:spcBef>
                <a:spcPts val="0"/>
              </a:spcBef>
              <a:spcAft>
                <a:spcPts val="0"/>
              </a:spcAft>
              <a:buFont typeface="Wingdings" panose="05000000000000000000" pitchFamily="2" charset="2"/>
              <a:buChar char="v"/>
            </a:pPr>
            <a:r>
              <a:rPr lang="en-US" sz="1800" dirty="0">
                <a:solidFill>
                  <a:srgbClr val="000000"/>
                </a:solidFill>
                <a:latin typeface="Arial" panose="020B0604020202020204" pitchFamily="34" charset="0"/>
                <a:ea typeface="Calibri" panose="020F0502020204030204" pitchFamily="34" charset="0"/>
              </a:rPr>
              <a:t>Paper was reviewed and completed</a:t>
            </a:r>
          </a:p>
          <a:p>
            <a:pPr marR="0">
              <a:spcBef>
                <a:spcPts val="0"/>
              </a:spcBef>
              <a:spcAft>
                <a:spcPts val="0"/>
              </a:spcAft>
              <a:buFont typeface="Wingdings" panose="05000000000000000000" pitchFamily="2" charset="2"/>
              <a:buChar char="v"/>
            </a:pPr>
            <a:r>
              <a:rPr lang="en-US" sz="1800" dirty="0">
                <a:solidFill>
                  <a:srgbClr val="000000"/>
                </a:solidFill>
                <a:effectLst/>
                <a:latin typeface="Arial" panose="020B0604020202020204" pitchFamily="34" charset="0"/>
                <a:ea typeface="Calibri" panose="020F0502020204030204" pitchFamily="34" charset="0"/>
              </a:rPr>
              <a:t>Paper is available</a:t>
            </a:r>
          </a:p>
          <a:p>
            <a:pPr>
              <a:lnSpc>
                <a:spcPct val="90000"/>
              </a:lnSpc>
            </a:pPr>
            <a:endParaRPr lang="en-US" sz="2000" dirty="0">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4" name="Content Placeholder 2">
            <a:extLst>
              <a:ext uri="{FF2B5EF4-FFF2-40B4-BE49-F238E27FC236}">
                <a16:creationId xmlns:a16="http://schemas.microsoft.com/office/drawing/2014/main" id="{B4AC0E83-5797-AF29-D5F1-7A0E0EAA3DC6}"/>
              </a:ext>
            </a:extLst>
          </p:cNvPr>
          <p:cNvSpPr txBox="1">
            <a:spLocks/>
          </p:cNvSpPr>
          <p:nvPr/>
        </p:nvSpPr>
        <p:spPr>
          <a:xfrm>
            <a:off x="6890384" y="286622"/>
            <a:ext cx="4980305" cy="6284755"/>
          </a:xfrm>
          <a:prstGeom prst="rect">
            <a:avLst/>
          </a:prstGeom>
          <a:solidFill>
            <a:schemeClr val="accent6">
              <a:lumMod val="20000"/>
              <a:lumOff val="80000"/>
            </a:schemeClr>
          </a:solidFill>
        </p:spPr>
        <p:txBody>
          <a:bodyPr vert="horz" lIns="121954" tIns="60977" rIns="121954" bIns="60977" rtlCol="0">
            <a:no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lnSpc>
                <a:spcPct val="90000"/>
              </a:lnSpc>
              <a:spcBef>
                <a:spcPts val="600"/>
              </a:spcBef>
              <a:buNone/>
            </a:pPr>
            <a:r>
              <a:rPr lang="en-US" sz="1600" b="1" kern="1400" spc="-50" dirty="0">
                <a:effectLst/>
                <a:latin typeface="+mj-lt"/>
                <a:ea typeface="Times New Roman" panose="02020603050405020304" pitchFamily="18" charset="0"/>
                <a:cs typeface="Times New Roman" panose="02020603050405020304" pitchFamily="18" charset="0"/>
              </a:rPr>
              <a:t>System of Systems (SoS) Perspective on </a:t>
            </a:r>
          </a:p>
          <a:p>
            <a:pPr marL="0" indent="0" algn="ctr">
              <a:lnSpc>
                <a:spcPct val="90000"/>
              </a:lnSpc>
              <a:spcBef>
                <a:spcPts val="600"/>
              </a:spcBef>
              <a:buNone/>
            </a:pPr>
            <a:r>
              <a:rPr lang="en-US" sz="1600" b="1" kern="1400" spc="-50" dirty="0">
                <a:effectLst/>
                <a:latin typeface="+mj-lt"/>
                <a:ea typeface="Times New Roman" panose="02020603050405020304" pitchFamily="18" charset="0"/>
                <a:cs typeface="Times New Roman" panose="02020603050405020304" pitchFamily="18" charset="0"/>
              </a:rPr>
              <a:t>SE for Cyber Contested Environment</a:t>
            </a:r>
          </a:p>
          <a:p>
            <a:pPr marL="0" indent="0">
              <a:lnSpc>
                <a:spcPct val="90000"/>
              </a:lnSpc>
              <a:spcBef>
                <a:spcPts val="600"/>
              </a:spcBef>
              <a:buNone/>
            </a:pPr>
            <a:r>
              <a:rPr lang="en-US" sz="1400" b="1" kern="0" dirty="0">
                <a:solidFill>
                  <a:srgbClr val="2F5496"/>
                </a:solidFill>
                <a:effectLst/>
                <a:latin typeface="+mj-lt"/>
                <a:ea typeface="Times New Roman" panose="02020603050405020304" pitchFamily="18" charset="0"/>
                <a:cs typeface="Times New Roman" panose="02020603050405020304" pitchFamily="18" charset="0"/>
              </a:rPr>
              <a:t>Cyber Threats Amplified in the SoS Environment</a:t>
            </a:r>
            <a:r>
              <a:rPr lang="en-US" sz="1400" dirty="0">
                <a:effectLst/>
                <a:latin typeface="+mj-lt"/>
                <a:ea typeface="Calibri" panose="020F0502020204030204" pitchFamily="34" charset="0"/>
                <a:cs typeface="Times New Roman" panose="02020603050405020304" pitchFamily="18" charset="0"/>
              </a:rPr>
              <a:t> </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Lateral Movement</a:t>
            </a:r>
            <a:r>
              <a:rPr lang="en-US" sz="1200" dirty="0">
                <a:effectLst/>
                <a:latin typeface="+mj-lt"/>
                <a:ea typeface="Calibri" panose="020F0502020204030204" pitchFamily="34" charset="0"/>
                <a:cs typeface="Times New Roman" panose="02020603050405020304" pitchFamily="18" charset="0"/>
              </a:rPr>
              <a:t> </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Insider Threat</a:t>
            </a:r>
            <a:r>
              <a:rPr lang="en-US" sz="1200" dirty="0">
                <a:effectLst/>
                <a:latin typeface="+mj-lt"/>
                <a:ea typeface="Calibri" panose="020F0502020204030204" pitchFamily="34" charset="0"/>
                <a:cs typeface="Times New Roman" panose="02020603050405020304" pitchFamily="18" charset="0"/>
              </a:rPr>
              <a:t> </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Evolving Threats</a:t>
            </a:r>
          </a:p>
          <a:p>
            <a:pPr marL="0" indent="0">
              <a:lnSpc>
                <a:spcPct val="90000"/>
              </a:lnSpc>
              <a:spcBef>
                <a:spcPts val="600"/>
              </a:spcBef>
              <a:buNone/>
            </a:pPr>
            <a:r>
              <a:rPr lang="en-US" sz="1400" b="1" kern="0" dirty="0">
                <a:solidFill>
                  <a:srgbClr val="2F5496"/>
                </a:solidFill>
                <a:effectLst/>
                <a:latin typeface="+mj-lt"/>
                <a:ea typeface="Times New Roman" panose="02020603050405020304" pitchFamily="18" charset="0"/>
                <a:cs typeface="Times New Roman" panose="02020603050405020304" pitchFamily="18" charset="0"/>
              </a:rPr>
              <a:t>Systems Security Techniques Made Difficult for SoS</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Network Segmentation/Segregation</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Defense-in-Depth</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Patching Vulnerabilities</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Encryption</a:t>
            </a:r>
          </a:p>
          <a:p>
            <a:pPr marL="228600" lvl="1" indent="0">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Access Control</a:t>
            </a:r>
          </a:p>
          <a:p>
            <a:pPr marL="0" indent="0">
              <a:lnSpc>
                <a:spcPct val="90000"/>
              </a:lnSpc>
              <a:spcBef>
                <a:spcPts val="600"/>
              </a:spcBef>
              <a:buNone/>
            </a:pPr>
            <a:r>
              <a:rPr lang="en-US" sz="1400" b="1" kern="0" dirty="0">
                <a:solidFill>
                  <a:srgbClr val="2F5496"/>
                </a:solidFill>
                <a:effectLst/>
                <a:latin typeface="+mj-lt"/>
                <a:ea typeface="Times New Roman" panose="02020603050405020304" pitchFamily="18" charset="0"/>
                <a:cs typeface="Times New Roman" panose="02020603050405020304" pitchFamily="18" charset="0"/>
              </a:rPr>
              <a:t>SoS Pain Points Amplified by Systems Security Concerns</a:t>
            </a:r>
            <a:r>
              <a:rPr lang="en-US" sz="1400" dirty="0">
                <a:effectLst/>
                <a:latin typeface="+mj-lt"/>
                <a:ea typeface="Calibri" panose="020F0502020204030204" pitchFamily="34" charset="0"/>
                <a:cs typeface="Times New Roman" panose="02020603050405020304" pitchFamily="18" charset="0"/>
              </a:rPr>
              <a:t> </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Testing</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Capabilities and Requirements</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Autonomy, Interdependence, and Emergence </a:t>
            </a:r>
            <a:r>
              <a:rPr lang="en-US" sz="1200" dirty="0">
                <a:effectLst/>
                <a:latin typeface="+mj-lt"/>
                <a:ea typeface="Calibri" panose="020F0502020204030204" pitchFamily="34" charset="0"/>
                <a:cs typeface="Times New Roman" panose="02020603050405020304" pitchFamily="18" charset="0"/>
              </a:rPr>
              <a:t> </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Constituent Systems</a:t>
            </a:r>
          </a:p>
          <a:p>
            <a:pPr marL="0" indent="0">
              <a:lnSpc>
                <a:spcPct val="90000"/>
              </a:lnSpc>
              <a:spcBef>
                <a:spcPts val="600"/>
              </a:spcBef>
              <a:buNone/>
            </a:pPr>
            <a:r>
              <a:rPr lang="en-US" sz="1400" b="1" kern="0" dirty="0">
                <a:solidFill>
                  <a:srgbClr val="2F5496"/>
                </a:solidFill>
                <a:effectLst/>
                <a:latin typeface="+mj-lt"/>
                <a:ea typeface="Times New Roman" panose="02020603050405020304" pitchFamily="18" charset="0"/>
                <a:cs typeface="Times New Roman" panose="02020603050405020304" pitchFamily="18" charset="0"/>
              </a:rPr>
              <a:t>Core Elements in SoS Engineering Challenged by Systems Security</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Understanding Systems and Relationships</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Assessing Performance against Capability Objectives</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Developing and Evolving an SoS Architecture</a:t>
            </a:r>
          </a:p>
          <a:p>
            <a:pPr marL="533400" lvl="1" indent="-358775">
              <a:lnSpc>
                <a:spcPct val="90000"/>
              </a:lnSpc>
              <a:spcBef>
                <a:spcPts val="600"/>
              </a:spcBef>
              <a:buNone/>
            </a:pPr>
            <a:r>
              <a:rPr lang="en-US" sz="1200" b="1" dirty="0">
                <a:solidFill>
                  <a:srgbClr val="2F5496"/>
                </a:solidFill>
                <a:effectLst/>
                <a:latin typeface="+mj-lt"/>
                <a:ea typeface="Times New Roman" panose="02020603050405020304" pitchFamily="18" charset="0"/>
                <a:cs typeface="Times New Roman" panose="02020603050405020304" pitchFamily="18" charset="0"/>
              </a:rPr>
              <a:t>Monitoring and Assessing Changes/Orchestrating Upgrades</a:t>
            </a:r>
          </a:p>
          <a:p>
            <a:pPr marL="0" indent="0">
              <a:lnSpc>
                <a:spcPct val="90000"/>
              </a:lnSpc>
              <a:spcBef>
                <a:spcPts val="600"/>
              </a:spcBef>
              <a:buNone/>
            </a:pPr>
            <a:r>
              <a:rPr lang="en-US" sz="1400" b="1" kern="0" dirty="0">
                <a:solidFill>
                  <a:srgbClr val="2F5496"/>
                </a:solidFill>
                <a:effectLst/>
                <a:latin typeface="+mj-lt"/>
                <a:ea typeface="Times New Roman" panose="02020603050405020304" pitchFamily="18" charset="0"/>
                <a:cs typeface="Times New Roman" panose="02020603050405020304" pitchFamily="18" charset="0"/>
              </a:rPr>
              <a:t>Summary</a:t>
            </a:r>
          </a:p>
        </p:txBody>
      </p:sp>
      <p:sp>
        <p:nvSpPr>
          <p:cNvPr id="6" name="Rectangle 5">
            <a:extLst>
              <a:ext uri="{FF2B5EF4-FFF2-40B4-BE49-F238E27FC236}">
                <a16:creationId xmlns:a16="http://schemas.microsoft.com/office/drawing/2014/main" id="{0CE0D62D-319F-6975-B717-B8C783929350}"/>
              </a:ext>
            </a:extLst>
          </p:cNvPr>
          <p:cNvSpPr/>
          <p:nvPr/>
        </p:nvSpPr>
        <p:spPr>
          <a:xfrm>
            <a:off x="723698" y="6374527"/>
            <a:ext cx="5258204" cy="393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Light" panose="020F0302020204030204" pitchFamily="34" charset="0"/>
              <a:cs typeface="Calibri Light" panose="020F0302020204030204" pitchFamily="34" charset="0"/>
            </a:endParaRPr>
          </a:p>
          <a:p>
            <a:pPr algn="ctr"/>
            <a:r>
              <a:rPr lang="en-US" sz="2000" b="1" dirty="0">
                <a:latin typeface="Calibri Light" panose="020F0302020204030204" pitchFamily="34" charset="0"/>
                <a:cs typeface="Calibri Light" panose="020F0302020204030204" pitchFamily="34" charset="0"/>
              </a:rPr>
              <a:t>Contact: Beth Wilson </a:t>
            </a:r>
            <a:r>
              <a:rPr lang="en-US" sz="2000" b="1" dirty="0">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wilsondrbeth@aol.com</a:t>
            </a:r>
            <a:endParaRPr lang="en-US" sz="2000" b="1" dirty="0">
              <a:solidFill>
                <a:schemeClr val="bg1"/>
              </a:solidFill>
              <a:latin typeface="Calibri Light" panose="020F0302020204030204" pitchFamily="34" charset="0"/>
              <a:cs typeface="Calibri Light" panose="020F0302020204030204" pitchFamily="34" charset="0"/>
            </a:endParaRPr>
          </a:p>
          <a:p>
            <a:pPr algn="ctr"/>
            <a:endParaRPr lang="en-US" sz="1800" b="1"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4BE6F78B-BC4F-3F7E-499B-1FBBA462762A}"/>
              </a:ext>
            </a:extLst>
          </p:cNvPr>
          <p:cNvPicPr>
            <a:picLocks noChangeAspect="1"/>
          </p:cNvPicPr>
          <p:nvPr/>
        </p:nvPicPr>
        <p:blipFill>
          <a:blip r:embed="rId3"/>
          <a:stretch>
            <a:fillRect/>
          </a:stretch>
        </p:blipFill>
        <p:spPr>
          <a:xfrm>
            <a:off x="855556" y="4549012"/>
            <a:ext cx="4726582" cy="1675173"/>
          </a:xfrm>
          <a:prstGeom prst="rect">
            <a:avLst/>
          </a:prstGeom>
          <a:solidFill>
            <a:schemeClr val="accent2"/>
          </a:solidFill>
          <a:ln>
            <a:solidFill>
              <a:schemeClr val="accent1"/>
            </a:solidFill>
          </a:ln>
        </p:spPr>
      </p:pic>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228600" y="1417639"/>
            <a:ext cx="6248400" cy="1775778"/>
          </a:xfrm>
        </p:spPr>
        <p:txBody>
          <a:bodyPr>
            <a:normAutofit fontScale="92500" lnSpcReduction="10000"/>
          </a:bodyPr>
          <a:lstStyle/>
          <a:p>
            <a:pPr>
              <a:lnSpc>
                <a:spcPct val="105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At IW22 SoSWG received a request SE Enablers lead</a:t>
            </a:r>
          </a:p>
          <a:p>
            <a:pPr>
              <a:lnSpc>
                <a:spcPct val="105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SoS Working Group agree to develop a paper on SoS perspective on Cyber Security. </a:t>
            </a:r>
          </a:p>
          <a:p>
            <a:pPr>
              <a:lnSpc>
                <a:spcPct val="105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This was implemented </a:t>
            </a:r>
            <a:r>
              <a:rPr lang="en-US" sz="1800" dirty="0">
                <a:effectLst/>
                <a:latin typeface="Arial" panose="020B0604020202020204" pitchFamily="34" charset="0"/>
                <a:ea typeface="Calibri" panose="020F0502020204030204" pitchFamily="34" charset="0"/>
                <a:cs typeface="Times New Roman" panose="02020603050405020304" pitchFamily="18" charset="0"/>
              </a:rPr>
              <a:t>in partnership with the Complexity Working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latin typeface="Calibri Light" panose="020F0302020204030204" pitchFamily="34" charset="0"/>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332371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212961" y="1509079"/>
            <a:ext cx="10978515" cy="5074282"/>
          </a:xfrm>
        </p:spPr>
        <p:txBody>
          <a:bodyPr>
            <a:normAutofit/>
          </a:bodyPr>
          <a:lstStyle/>
          <a:p>
            <a:r>
              <a:rPr lang="en-US" sz="2400" b="1" dirty="0">
                <a:effectLst/>
                <a:latin typeface="Calibri Light" panose="020F0302020204030204" pitchFamily="34" charset="0"/>
                <a:ea typeface="Calibri Light" panose="020F0302020204030204" pitchFamily="34" charset="0"/>
                <a:cs typeface="Calibri Light" panose="020F0302020204030204" pitchFamily="34" charset="0"/>
              </a:rPr>
              <a:t>At IW22, the working group decided to undertake a new line of effort, to provide an SoS perspective on INCOSE products.  </a:t>
            </a:r>
          </a:p>
          <a:p>
            <a:r>
              <a:rPr lang="en-US" sz="2400" b="1" dirty="0">
                <a:effectLst/>
                <a:latin typeface="Calibri Light" panose="020F0302020204030204" pitchFamily="34" charset="0"/>
                <a:ea typeface="Calibri Light" panose="020F0302020204030204" pitchFamily="34" charset="0"/>
                <a:cs typeface="Calibri Light" panose="020F0302020204030204" pitchFamily="34" charset="0"/>
              </a:rPr>
              <a:t>As the SE Vision 2035 interconnected systems – SoS – are becoming the norm which calls for an SoSE perspective as we move to the future.  </a:t>
            </a:r>
          </a:p>
          <a:p>
            <a:r>
              <a:rPr lang="en-US" sz="2400" b="1" dirty="0">
                <a:effectLst/>
                <a:latin typeface="Calibri Light" panose="020F0302020204030204" pitchFamily="34" charset="0"/>
                <a:ea typeface="Calibri Light" panose="020F0302020204030204" pitchFamily="34" charset="0"/>
                <a:cs typeface="Calibri Light" panose="020F0302020204030204" pitchFamily="34" charset="0"/>
              </a:rPr>
              <a:t>This provides an opportunity of the working group to support INCOSE writ large by bringing an SoS perspective to INCOSE products in several ways.  </a:t>
            </a:r>
          </a:p>
          <a:p>
            <a:r>
              <a:rPr lang="en-US" sz="2400" b="1" dirty="0">
                <a:effectLst/>
                <a:latin typeface="Calibri Light" panose="020F0302020204030204" pitchFamily="34" charset="0"/>
                <a:ea typeface="Calibri Light" panose="020F0302020204030204" pitchFamily="34" charset="0"/>
                <a:cs typeface="Calibri Light" panose="020F0302020204030204" pitchFamily="34" charset="0"/>
              </a:rPr>
              <a:t>By exposing products to the SoS community, the SoSWG can promote broader use of products from other working groups. </a:t>
            </a:r>
          </a:p>
          <a:p>
            <a:r>
              <a:rPr lang="en-US" sz="2400" b="1" dirty="0">
                <a:effectLst/>
                <a:latin typeface="Calibri Light" panose="020F0302020204030204" pitchFamily="34" charset="0"/>
                <a:ea typeface="Calibri Light" panose="020F0302020204030204" pitchFamily="34" charset="0"/>
                <a:cs typeface="Calibri Light" panose="020F0302020204030204" pitchFamily="34" charset="0"/>
              </a:rPr>
              <a:t>In the process, the WG can assess whether there is a need for added guidance or advice on how to effectively leverage the products when address an SoS – possible creating a short addendum offing this perspective.</a:t>
            </a:r>
          </a:p>
          <a:p>
            <a:endParaRPr lang="en-US" sz="3600" b="1" dirty="0">
              <a:latin typeface="Calibri Light" panose="020F0302020204030204" pitchFamily="34" charset="0"/>
              <a:ea typeface="Calibri Light" panose="020F0302020204030204" pitchFamily="34" charset="0"/>
              <a:cs typeface="Calibri Light" panose="020F0302020204030204" pitchFamily="34" charset="0"/>
            </a:endParaRPr>
          </a:p>
          <a:p>
            <a:endParaRPr lang="en-US" sz="32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a:xfrm>
            <a:off x="701358" y="296543"/>
            <a:ext cx="10978515" cy="1143000"/>
          </a:xfrm>
        </p:spPr>
        <p:txBody>
          <a:bodyPr>
            <a:normAutofit/>
          </a:bodyPr>
          <a:lstStyle/>
          <a:p>
            <a:r>
              <a:rPr lang="en-US" sz="3600" b="1" dirty="0">
                <a:solidFill>
                  <a:schemeClr val="accent3">
                    <a:lumMod val="75000"/>
                  </a:schemeClr>
                </a:solidFill>
                <a:latin typeface="Calibri Light" panose="020F0302020204030204" pitchFamily="34" charset="0"/>
                <a:cs typeface="Calibri Light" panose="020F0302020204030204" pitchFamily="34" charset="0"/>
              </a:rPr>
              <a:t>SoS Reflection on INCOSE Products In Progress</a:t>
            </a:r>
          </a:p>
        </p:txBody>
      </p:sp>
    </p:spTree>
    <p:extLst>
      <p:ext uri="{BB962C8B-B14F-4D97-AF65-F5344CB8AC3E}">
        <p14:creationId xmlns:p14="http://schemas.microsoft.com/office/powerpoint/2010/main" val="181416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7C8A65-37D1-D736-2DDB-5E66310BA69E}"/>
              </a:ext>
            </a:extLst>
          </p:cNvPr>
          <p:cNvSpPr>
            <a:spLocks noGrp="1"/>
          </p:cNvSpPr>
          <p:nvPr>
            <p:ph type="title"/>
          </p:nvPr>
        </p:nvSpPr>
        <p:spPr>
          <a:xfrm>
            <a:off x="475006" y="36160"/>
            <a:ext cx="10978515" cy="1143000"/>
          </a:xfrm>
        </p:spPr>
        <p:txBody>
          <a:bodyPr>
            <a:noAutofit/>
          </a:bodyPr>
          <a:lstStyle/>
          <a:p>
            <a:pPr>
              <a:lnSpc>
                <a:spcPct val="80000"/>
              </a:lnSpc>
            </a:pPr>
            <a:r>
              <a:rPr lang="en-US" sz="3600" b="1"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Summary of Project Progress</a:t>
            </a:r>
            <a:br>
              <a:rPr lang="en-US" sz="3600" b="1"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br>
            <a:r>
              <a:rPr lang="en-US" sz="3600" b="1"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SoS Perspective on Requirements WG Products</a:t>
            </a:r>
          </a:p>
        </p:txBody>
      </p:sp>
      <p:pic>
        <p:nvPicPr>
          <p:cNvPr id="1027" name="Picture 3">
            <a:extLst>
              <a:ext uri="{FF2B5EF4-FFF2-40B4-BE49-F238E27FC236}">
                <a16:creationId xmlns:a16="http://schemas.microsoft.com/office/drawing/2014/main" id="{8936B2AD-33D4-DE9A-C7C2-1ED78EC9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112" y="2694082"/>
            <a:ext cx="142875" cy="142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769BAADB-D6D5-1FDB-2E7A-4283237029D5}"/>
              </a:ext>
            </a:extLst>
          </p:cNvPr>
          <p:cNvGraphicFramePr>
            <a:graphicFrameLocks noGrp="1"/>
          </p:cNvGraphicFramePr>
          <p:nvPr>
            <p:extLst>
              <p:ext uri="{D42A27DB-BD31-4B8C-83A1-F6EECF244321}">
                <p14:modId xmlns:p14="http://schemas.microsoft.com/office/powerpoint/2010/main" val="2072316065"/>
              </p:ext>
            </p:extLst>
          </p:nvPr>
        </p:nvGraphicFramePr>
        <p:xfrm>
          <a:off x="275197" y="1324119"/>
          <a:ext cx="7865405" cy="4820920"/>
        </p:xfrm>
        <a:graphic>
          <a:graphicData uri="http://schemas.openxmlformats.org/drawingml/2006/table">
            <a:tbl>
              <a:tblPr firstRow="1" bandRow="1">
                <a:tableStyleId>{5C22544A-7EE6-4342-B048-85BDC9FD1C3A}</a:tableStyleId>
              </a:tblPr>
              <a:tblGrid>
                <a:gridCol w="1344930">
                  <a:extLst>
                    <a:ext uri="{9D8B030D-6E8A-4147-A177-3AD203B41FA5}">
                      <a16:colId xmlns:a16="http://schemas.microsoft.com/office/drawing/2014/main" val="3756943966"/>
                    </a:ext>
                  </a:extLst>
                </a:gridCol>
                <a:gridCol w="1181128">
                  <a:extLst>
                    <a:ext uri="{9D8B030D-6E8A-4147-A177-3AD203B41FA5}">
                      <a16:colId xmlns:a16="http://schemas.microsoft.com/office/drawing/2014/main" val="1565309417"/>
                    </a:ext>
                  </a:extLst>
                </a:gridCol>
                <a:gridCol w="5339347">
                  <a:extLst>
                    <a:ext uri="{9D8B030D-6E8A-4147-A177-3AD203B41FA5}">
                      <a16:colId xmlns:a16="http://schemas.microsoft.com/office/drawing/2014/main" val="2156432104"/>
                    </a:ext>
                  </a:extLst>
                </a:gridCol>
              </a:tblGrid>
              <a:tr h="179709">
                <a:tc>
                  <a:txBody>
                    <a:bodyPr/>
                    <a:lstStyle/>
                    <a:p>
                      <a:pPr algn="ctr"/>
                      <a:r>
                        <a:rPr lang="en-US" sz="1800" dirty="0">
                          <a:solidFill>
                            <a:schemeClr val="tx1"/>
                          </a:solidFill>
                        </a:rPr>
                        <a:t>Timeline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solidFill>
                            <a:schemeClr val="tx1"/>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solidFill>
                            <a:schemeClr val="tx1"/>
                          </a:solidFill>
                        </a:rPr>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59006842"/>
                  </a:ext>
                </a:extLst>
              </a:tr>
              <a:tr h="370840">
                <a:tc>
                  <a:txBody>
                    <a:bodyPr/>
                    <a:lstStyle/>
                    <a:p>
                      <a:r>
                        <a:rPr lang="en-US" sz="1800" dirty="0">
                          <a:solidFill>
                            <a:schemeClr val="tx1"/>
                          </a:solidFill>
                        </a:rPr>
                        <a:t>July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RWG Cafe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How does SoS use RWG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798404"/>
                  </a:ext>
                </a:extLst>
              </a:tr>
              <a:tr h="370840">
                <a:tc>
                  <a:txBody>
                    <a:bodyPr/>
                    <a:lstStyle/>
                    <a:p>
                      <a:r>
                        <a:rPr lang="en-US" sz="1800" dirty="0">
                          <a:solidFill>
                            <a:schemeClr val="tx1"/>
                          </a:solidFill>
                        </a:rPr>
                        <a:t>Aug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SoS </a:t>
                      </a:r>
                    </a:p>
                    <a:p>
                      <a:r>
                        <a:rPr lang="en-US" sz="1800" dirty="0">
                          <a:solidFill>
                            <a:schemeClr val="tx1"/>
                          </a:solidFill>
                        </a:rPr>
                        <a:t>Project </a:t>
                      </a:r>
                    </a:p>
                    <a:p>
                      <a:r>
                        <a:rPr lang="en-US" sz="1800" dirty="0">
                          <a:solidFill>
                            <a:schemeClr val="tx1"/>
                          </a:solidFill>
                        </a:rPr>
                        <a:t>Kickoff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Decided</a:t>
                      </a:r>
                      <a:r>
                        <a:rPr lang="en-US" sz="1800" dirty="0">
                          <a:solidFill>
                            <a:schemeClr val="tx1"/>
                          </a:solidFill>
                        </a:rPr>
                        <a:t> against stand-alone 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rPr>
                        <a:t>GtNR</a:t>
                      </a:r>
                      <a:r>
                        <a:rPr lang="en-US" sz="1200" dirty="0">
                          <a:solidFill>
                            <a:schemeClr val="tx1"/>
                          </a:solidFill>
                        </a:rPr>
                        <a:t> = 120 pages, </a:t>
                      </a:r>
                      <a:r>
                        <a:rPr lang="en-US" sz="1200" dirty="0" err="1">
                          <a:solidFill>
                            <a:schemeClr val="tx1"/>
                          </a:solidFill>
                        </a:rPr>
                        <a:t>GtSoSNR</a:t>
                      </a:r>
                      <a:r>
                        <a:rPr lang="en-US" sz="1200" dirty="0">
                          <a:solidFill>
                            <a:schemeClr val="tx1"/>
                          </a:solidFill>
                        </a:rPr>
                        <a:t> would be ~150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Would replicate content in ISO/IEC/IEEE 21840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Decision: create a “Rosetta Stone”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646095"/>
                  </a:ext>
                </a:extLst>
              </a:tr>
              <a:tr h="370840">
                <a:tc>
                  <a:txBody>
                    <a:bodyPr/>
                    <a:lstStyle/>
                    <a:p>
                      <a:r>
                        <a:rPr lang="en-US" sz="1800" dirty="0">
                          <a:solidFill>
                            <a:schemeClr val="tx1"/>
                          </a:solidFill>
                        </a:rPr>
                        <a:t>Jan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First </a:t>
                      </a:r>
                    </a:p>
                    <a:p>
                      <a:r>
                        <a:rPr lang="en-US" sz="1800" dirty="0">
                          <a:solidFill>
                            <a:schemeClr val="tx1"/>
                          </a:solidFill>
                        </a:rPr>
                        <a:t>Draft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Identified SoS mapping for each of RWG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Sent to WG for comments after IW23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368563"/>
                  </a:ext>
                </a:extLst>
              </a:tr>
              <a:tr h="370840">
                <a:tc>
                  <a:txBody>
                    <a:bodyPr/>
                    <a:lstStyle/>
                    <a:p>
                      <a:r>
                        <a:rPr lang="en-US" sz="1800" b="0" dirty="0">
                          <a:solidFill>
                            <a:schemeClr val="tx1"/>
                          </a:solidFill>
                        </a:rPr>
                        <a:t>Oct 2022 –</a:t>
                      </a:r>
                    </a:p>
                    <a:p>
                      <a:r>
                        <a:rPr lang="en-US" sz="1800" b="0" dirty="0">
                          <a:solidFill>
                            <a:schemeClr val="tx1"/>
                          </a:solidFill>
                        </a:rPr>
                        <a:t>Jan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SSE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tx1"/>
                          </a:solidFill>
                          <a:effectLst/>
                          <a:latin typeface="+mn-lt"/>
                          <a:ea typeface="+mn-ea"/>
                          <a:cs typeface="+mn-cs"/>
                        </a:rPr>
                        <a:t>Similar project for Systems Security </a:t>
                      </a:r>
                    </a:p>
                    <a:p>
                      <a:r>
                        <a:rPr lang="en-US" sz="1400" kern="1200" dirty="0">
                          <a:solidFill>
                            <a:schemeClr val="tx1"/>
                          </a:solidFill>
                          <a:effectLst/>
                          <a:latin typeface="+mn-lt"/>
                          <a:ea typeface="+mn-ea"/>
                          <a:cs typeface="+mn-cs"/>
                        </a:rPr>
                        <a:t>Sep 2023: Major change from Rosetta Stone format</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Want SSEs to relate to RWG product content</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Want SEs to create better security requirements</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Changed to use RWG term, explain SSE 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854238"/>
                  </a:ext>
                </a:extLst>
              </a:tr>
              <a:tr h="370840">
                <a:tc>
                  <a:txBody>
                    <a:bodyPr/>
                    <a:lstStyle/>
                    <a:p>
                      <a:r>
                        <a:rPr lang="en-US" sz="1800" dirty="0">
                          <a:solidFill>
                            <a:schemeClr val="tx1"/>
                          </a:solidFill>
                        </a:rPr>
                        <a:t>Jan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Proposal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Similar approach for SoS Guide to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8458595"/>
                  </a:ext>
                </a:extLst>
              </a:tr>
              <a:tr h="370840">
                <a:tc>
                  <a:txBody>
                    <a:bodyPr/>
                    <a:lstStyle/>
                    <a:p>
                      <a:r>
                        <a:rPr lang="en-US" sz="1800" dirty="0">
                          <a:solidFill>
                            <a:schemeClr val="tx1"/>
                          </a:solidFill>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Develop Guide to SoS Needs and Requirements</a:t>
                      </a:r>
                    </a:p>
                    <a:p>
                      <a:pPr marL="285750" indent="-285750">
                        <a:buFont typeface="Arial" panose="020B0604020202020204" pitchFamily="34" charset="0"/>
                        <a:buChar char="•"/>
                      </a:pPr>
                      <a:r>
                        <a:rPr lang="en-US" sz="1200" dirty="0">
                          <a:solidFill>
                            <a:schemeClr val="tx1"/>
                          </a:solidFill>
                        </a:rPr>
                        <a:t>Needs/Requirements/Verification/Validation Term</a:t>
                      </a:r>
                    </a:p>
                    <a:p>
                      <a:pPr marL="285750" indent="-285750">
                        <a:buFont typeface="Arial" panose="020B0604020202020204" pitchFamily="34" charset="0"/>
                        <a:buChar char="•"/>
                      </a:pPr>
                      <a:r>
                        <a:rPr lang="en-US" sz="1200" dirty="0">
                          <a:solidFill>
                            <a:schemeClr val="tx1"/>
                          </a:solidFill>
                        </a:rPr>
                        <a:t>SoS Focus for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244390"/>
                  </a:ext>
                </a:extLst>
              </a:tr>
            </a:tbl>
          </a:graphicData>
        </a:graphic>
      </p:graphicFrame>
      <p:sp>
        <p:nvSpPr>
          <p:cNvPr id="5" name="TextBox 4">
            <a:extLst>
              <a:ext uri="{FF2B5EF4-FFF2-40B4-BE49-F238E27FC236}">
                <a16:creationId xmlns:a16="http://schemas.microsoft.com/office/drawing/2014/main" id="{C4C78FED-C2DC-1D45-79CD-61B41AD26ECF}"/>
              </a:ext>
            </a:extLst>
          </p:cNvPr>
          <p:cNvSpPr txBox="1"/>
          <p:nvPr/>
        </p:nvSpPr>
        <p:spPr>
          <a:xfrm>
            <a:off x="8539400" y="1245156"/>
            <a:ext cx="3124676" cy="1200329"/>
          </a:xfrm>
          <a:prstGeom prst="rect">
            <a:avLst/>
          </a:prstGeom>
          <a:noFill/>
        </p:spPr>
        <p:txBody>
          <a:bodyPr wrap="square" rtlCol="0">
            <a:spAutoFit/>
          </a:bodyPr>
          <a:lstStyle/>
          <a:p>
            <a:pPr algn="ctr"/>
            <a:r>
              <a:rPr lang="en-US" b="1" dirty="0">
                <a:solidFill>
                  <a:schemeClr val="accent1"/>
                </a:solidFill>
              </a:rPr>
              <a:t>Guide to Security </a:t>
            </a:r>
          </a:p>
          <a:p>
            <a:pPr algn="ctr"/>
            <a:r>
              <a:rPr lang="en-US" b="1" dirty="0">
                <a:solidFill>
                  <a:schemeClr val="accent1"/>
                </a:solidFill>
              </a:rPr>
              <a:t>Needs and Requirements</a:t>
            </a:r>
          </a:p>
        </p:txBody>
      </p:sp>
      <p:sp>
        <p:nvSpPr>
          <p:cNvPr id="6" name="TextBox 5">
            <a:extLst>
              <a:ext uri="{FF2B5EF4-FFF2-40B4-BE49-F238E27FC236}">
                <a16:creationId xmlns:a16="http://schemas.microsoft.com/office/drawing/2014/main" id="{2E9EA125-04BB-3AFA-F5CA-B429E99B202D}"/>
              </a:ext>
            </a:extLst>
          </p:cNvPr>
          <p:cNvSpPr txBox="1"/>
          <p:nvPr/>
        </p:nvSpPr>
        <p:spPr>
          <a:xfrm>
            <a:off x="10161085" y="3994742"/>
            <a:ext cx="1661760" cy="584775"/>
          </a:xfrm>
          <a:prstGeom prst="rect">
            <a:avLst/>
          </a:prstGeom>
          <a:noFill/>
        </p:spPr>
        <p:txBody>
          <a:bodyPr wrap="square" rtlCol="0">
            <a:spAutoFit/>
          </a:bodyPr>
          <a:lstStyle/>
          <a:p>
            <a:pPr algn="ctr"/>
            <a:r>
              <a:rPr lang="en-US" sz="1600" dirty="0"/>
              <a:t>~12 pages of text</a:t>
            </a:r>
          </a:p>
        </p:txBody>
      </p:sp>
      <p:pic>
        <p:nvPicPr>
          <p:cNvPr id="8" name="Picture 7">
            <a:extLst>
              <a:ext uri="{FF2B5EF4-FFF2-40B4-BE49-F238E27FC236}">
                <a16:creationId xmlns:a16="http://schemas.microsoft.com/office/drawing/2014/main" id="{CEFCFB65-759D-6302-82BA-323CBA2A54BD}"/>
              </a:ext>
            </a:extLst>
          </p:cNvPr>
          <p:cNvPicPr>
            <a:picLocks noChangeAspect="1"/>
          </p:cNvPicPr>
          <p:nvPr/>
        </p:nvPicPr>
        <p:blipFill>
          <a:blip r:embed="rId3"/>
          <a:stretch>
            <a:fillRect/>
          </a:stretch>
        </p:blipFill>
        <p:spPr>
          <a:xfrm>
            <a:off x="8681105" y="3925524"/>
            <a:ext cx="1415550" cy="1848953"/>
          </a:xfrm>
          <a:prstGeom prst="rect">
            <a:avLst/>
          </a:prstGeom>
        </p:spPr>
      </p:pic>
      <p:sp>
        <p:nvSpPr>
          <p:cNvPr id="9" name="TextBox 8">
            <a:extLst>
              <a:ext uri="{FF2B5EF4-FFF2-40B4-BE49-F238E27FC236}">
                <a16:creationId xmlns:a16="http://schemas.microsoft.com/office/drawing/2014/main" id="{6CF57A15-3FCB-BB32-A1CC-9BB374B204DF}"/>
              </a:ext>
            </a:extLst>
          </p:cNvPr>
          <p:cNvSpPr txBox="1"/>
          <p:nvPr/>
        </p:nvSpPr>
        <p:spPr>
          <a:xfrm>
            <a:off x="10255189" y="4451038"/>
            <a:ext cx="1730686" cy="1323439"/>
          </a:xfrm>
          <a:prstGeom prst="rect">
            <a:avLst/>
          </a:prstGeom>
          <a:noFill/>
        </p:spPr>
        <p:txBody>
          <a:bodyPr wrap="square" rtlCol="0">
            <a:spAutoFit/>
          </a:bodyPr>
          <a:lstStyle/>
          <a:p>
            <a:pPr algn="ctr"/>
            <a:r>
              <a:rPr lang="en-US" sz="1600" dirty="0"/>
              <a:t>Jan 2024: </a:t>
            </a:r>
          </a:p>
          <a:p>
            <a:pPr algn="ctr"/>
            <a:r>
              <a:rPr lang="en-US" sz="1600" dirty="0"/>
              <a:t>Latest draft out for review, plan official INCOSE product in 2024</a:t>
            </a:r>
          </a:p>
        </p:txBody>
      </p:sp>
      <p:pic>
        <p:nvPicPr>
          <p:cNvPr id="11" name="Picture 10">
            <a:extLst>
              <a:ext uri="{FF2B5EF4-FFF2-40B4-BE49-F238E27FC236}">
                <a16:creationId xmlns:a16="http://schemas.microsoft.com/office/drawing/2014/main" id="{E2A37EE6-4E79-0C26-2EF3-9B46D4108277}"/>
              </a:ext>
            </a:extLst>
          </p:cNvPr>
          <p:cNvPicPr>
            <a:picLocks noChangeAspect="1"/>
          </p:cNvPicPr>
          <p:nvPr/>
        </p:nvPicPr>
        <p:blipFill>
          <a:blip r:embed="rId4"/>
          <a:stretch>
            <a:fillRect/>
          </a:stretch>
        </p:blipFill>
        <p:spPr>
          <a:xfrm>
            <a:off x="8259296" y="1939333"/>
            <a:ext cx="3803578" cy="1795246"/>
          </a:xfrm>
          <a:prstGeom prst="rect">
            <a:avLst/>
          </a:prstGeom>
        </p:spPr>
      </p:pic>
      <p:sp>
        <p:nvSpPr>
          <p:cNvPr id="2" name="Rectangle 1">
            <a:extLst>
              <a:ext uri="{FF2B5EF4-FFF2-40B4-BE49-F238E27FC236}">
                <a16:creationId xmlns:a16="http://schemas.microsoft.com/office/drawing/2014/main" id="{C5CEE9DF-C294-BACF-7E73-E64136DFF54D}"/>
              </a:ext>
            </a:extLst>
          </p:cNvPr>
          <p:cNvSpPr/>
          <p:nvPr/>
        </p:nvSpPr>
        <p:spPr>
          <a:xfrm>
            <a:off x="7825108" y="5977957"/>
            <a:ext cx="4129825" cy="7160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Light" panose="020F0302020204030204" pitchFamily="34" charset="0"/>
                <a:cs typeface="Calibri Light" panose="020F0302020204030204" pitchFamily="34" charset="0"/>
              </a:rPr>
              <a:t>If you are interested to engage, contact Beth Wilson &lt;wilsondrbeth@aol.com&gt;</a:t>
            </a:r>
            <a:endParaRPr lang="en-US" sz="1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0287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274638" y="1950083"/>
            <a:ext cx="5467114" cy="4351338"/>
          </a:xfrm>
          <a:solidFill>
            <a:schemeClr val="bg1"/>
          </a:solidFill>
        </p:spPr>
        <p:txBody>
          <a:bodyPr>
            <a:normAutofit/>
          </a:bodyPr>
          <a:lstStyle/>
          <a:p>
            <a:pPr marL="228600" marR="0" indent="-228600">
              <a:lnSpc>
                <a:spcPct val="105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US Department of Defense has a new focus on “Mission Engineering” (ME) which applies systems engineering to defense missions drawing on SoSE capabilities along with mission analysis and digital engineering.  </a:t>
            </a:r>
          </a:p>
          <a:p>
            <a:pPr marL="228600" marR="0" indent="-228600">
              <a:lnSpc>
                <a:spcPct val="105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Mission Engineering shares core characteristics with ‘Capability Engineering” in the UK.  Both Mission Engineering and Capability Engineering recognize complexity challenges.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5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Based on the discussion at the joint session with Complexity, it was agreed that we would look at the relationship among SoS, Capability Engineering, Mission Engineering &amp; Complexity.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a:xfrm>
            <a:off x="609918" y="274639"/>
            <a:ext cx="10978515" cy="1439224"/>
          </a:xfrm>
        </p:spPr>
        <p:txBody>
          <a:bodyPr>
            <a:normAutofit/>
          </a:bodyPr>
          <a:lstStyle/>
          <a:p>
            <a:r>
              <a:rPr lang="en-US" sz="3600" b="1" dirty="0">
                <a:solidFill>
                  <a:schemeClr val="accent3">
                    <a:lumMod val="75000"/>
                  </a:schemeClr>
                </a:solidFill>
                <a:latin typeface="Calibri Light" panose="020F0302020204030204" pitchFamily="34" charset="0"/>
                <a:cs typeface="Calibri Light" panose="020F0302020204030204" pitchFamily="34" charset="0"/>
              </a:rPr>
              <a:t>Relationship between SoS, Mission Engineering, Capability Engineering and Complexity - Pending</a:t>
            </a:r>
          </a:p>
        </p:txBody>
      </p:sp>
      <p:sp>
        <p:nvSpPr>
          <p:cNvPr id="2" name="Content Placeholder 2">
            <a:extLst>
              <a:ext uri="{FF2B5EF4-FFF2-40B4-BE49-F238E27FC236}">
                <a16:creationId xmlns:a16="http://schemas.microsoft.com/office/drawing/2014/main" id="{374EEA93-B3E0-CDCA-6B3A-8EC72137B636}"/>
              </a:ext>
            </a:extLst>
          </p:cNvPr>
          <p:cNvSpPr txBox="1">
            <a:spLocks/>
          </p:cNvSpPr>
          <p:nvPr/>
        </p:nvSpPr>
        <p:spPr>
          <a:xfrm>
            <a:off x="6878320" y="1713863"/>
            <a:ext cx="4793379" cy="4351338"/>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lnSpc>
                <a:spcPct val="90000"/>
              </a:lnSpc>
              <a:buNone/>
            </a:pPr>
            <a:r>
              <a:rPr lang="en-US" sz="2400" b="1" dirty="0">
                <a:solidFill>
                  <a:schemeClr val="accent4">
                    <a:lumMod val="75000"/>
                  </a:schemeClr>
                </a:solidFill>
                <a:latin typeface="Calibri Light" panose="020F0302020204030204" pitchFamily="34" charset="0"/>
                <a:cs typeface="Calibri Light" panose="020F0302020204030204" pitchFamily="34" charset="0"/>
              </a:rPr>
              <a:t>Update</a:t>
            </a:r>
          </a:p>
          <a:p>
            <a:pPr>
              <a:lnSpc>
                <a:spcPct val="90000"/>
              </a:lnSpc>
            </a:pPr>
            <a:r>
              <a:rPr lang="en-US" sz="2400" b="1" dirty="0">
                <a:solidFill>
                  <a:schemeClr val="accent4">
                    <a:lumMod val="75000"/>
                  </a:schemeClr>
                </a:solidFill>
                <a:latin typeface="Calibri Light" panose="020F0302020204030204" pitchFamily="34" charset="0"/>
                <a:cs typeface="Calibri Light" panose="020F0302020204030204" pitchFamily="34" charset="0"/>
              </a:rPr>
              <a:t>Due to time conflicts, this task is still pending</a:t>
            </a:r>
          </a:p>
          <a:p>
            <a:pPr>
              <a:lnSpc>
                <a:spcPct val="90000"/>
              </a:lnSpc>
            </a:pPr>
            <a:r>
              <a:rPr lang="en-US" sz="2400" b="1" dirty="0">
                <a:solidFill>
                  <a:schemeClr val="accent4">
                    <a:lumMod val="75000"/>
                  </a:schemeClr>
                </a:solidFill>
                <a:latin typeface="Calibri Light" panose="020F0302020204030204" pitchFamily="34" charset="0"/>
                <a:cs typeface="Calibri Light" panose="020F0302020204030204" pitchFamily="34" charset="0"/>
              </a:rPr>
              <a:t>Recommend initiate now given continued interest in this area (Dahmann, Kemp, Delicado)</a:t>
            </a:r>
            <a:endParaRPr lang="en-US" sz="1000" b="1" dirty="0">
              <a:latin typeface="Calibri Light" panose="020F0302020204030204" pitchFamily="34" charset="0"/>
              <a:cs typeface="Calibri Light" panose="020F0302020204030204" pitchFamily="34" charset="0"/>
            </a:endParaRPr>
          </a:p>
          <a:p>
            <a:pPr>
              <a:lnSpc>
                <a:spcPct val="90000"/>
              </a:lnSpc>
            </a:pPr>
            <a:endParaRPr lang="en-US" sz="2000" dirty="0">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3" name="Rectangle 2">
            <a:extLst>
              <a:ext uri="{FF2B5EF4-FFF2-40B4-BE49-F238E27FC236}">
                <a16:creationId xmlns:a16="http://schemas.microsoft.com/office/drawing/2014/main" id="{932962CD-3A5C-E464-854C-662FA4100F45}"/>
              </a:ext>
            </a:extLst>
          </p:cNvPr>
          <p:cNvSpPr/>
          <p:nvPr/>
        </p:nvSpPr>
        <p:spPr>
          <a:xfrm>
            <a:off x="7330440" y="4550414"/>
            <a:ext cx="3794760" cy="128777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Light" panose="020F0302020204030204" pitchFamily="34" charset="0"/>
                <a:cs typeface="Calibri Light" panose="020F0302020204030204" pitchFamily="34" charset="0"/>
              </a:rPr>
              <a:t>Contact  Judith Dahmann </a:t>
            </a:r>
            <a:r>
              <a:rPr lang="en-US" sz="2000" b="1" dirty="0">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jdahmann@mitre.org</a:t>
            </a:r>
            <a:r>
              <a:rPr lang="en-US" sz="2000" b="1" dirty="0">
                <a:solidFill>
                  <a:schemeClr val="bg1"/>
                </a:solidFill>
                <a:latin typeface="Calibri Light" panose="020F0302020204030204" pitchFamily="34" charset="0"/>
                <a:cs typeface="Calibri Light" panose="020F0302020204030204" pitchFamily="34" charset="0"/>
              </a:rPr>
              <a:t> </a:t>
            </a:r>
          </a:p>
          <a:p>
            <a:pPr algn="ctr"/>
            <a:r>
              <a:rPr lang="en-US" sz="2000" b="1" dirty="0">
                <a:latin typeface="Calibri Light" panose="020F0302020204030204" pitchFamily="34" charset="0"/>
                <a:cs typeface="Calibri Light" panose="020F0302020204030204" pitchFamily="34" charset="0"/>
              </a:rPr>
              <a:t>if you are interested to engage</a:t>
            </a:r>
            <a:endParaRPr lang="en-US" sz="20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682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a:xfrm>
            <a:off x="609918" y="274639"/>
            <a:ext cx="10978515" cy="998990"/>
          </a:xfrm>
        </p:spPr>
        <p:txBody>
          <a:bodyPr>
            <a:normAutofit/>
          </a:bodyPr>
          <a:lstStyle/>
          <a:p>
            <a:r>
              <a:rPr lang="en-US" sz="3600" b="1" dirty="0">
                <a:solidFill>
                  <a:schemeClr val="accent3">
                    <a:lumMod val="75000"/>
                  </a:schemeClr>
                </a:solidFill>
                <a:latin typeface="Calibri Light" panose="020F0302020204030204" pitchFamily="34" charset="0"/>
                <a:cs typeface="Calibri Light" panose="020F0302020204030204" pitchFamily="34" charset="0"/>
              </a:rPr>
              <a:t>Heuristics</a:t>
            </a:r>
          </a:p>
        </p:txBody>
      </p:sp>
      <p:sp>
        <p:nvSpPr>
          <p:cNvPr id="2" name="Content Placeholder 2">
            <a:extLst>
              <a:ext uri="{FF2B5EF4-FFF2-40B4-BE49-F238E27FC236}">
                <a16:creationId xmlns:a16="http://schemas.microsoft.com/office/drawing/2014/main" id="{374EEA93-B3E0-CDCA-6B3A-8EC72137B636}"/>
              </a:ext>
            </a:extLst>
          </p:cNvPr>
          <p:cNvSpPr txBox="1">
            <a:spLocks/>
          </p:cNvSpPr>
          <p:nvPr/>
        </p:nvSpPr>
        <p:spPr>
          <a:xfrm>
            <a:off x="175475" y="1544444"/>
            <a:ext cx="6115198" cy="2278473"/>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90000"/>
              </a:lnSpc>
            </a:pPr>
            <a:r>
              <a:rPr lang="en-US" sz="2400" b="1" dirty="0">
                <a:solidFill>
                  <a:schemeClr val="accent4">
                    <a:lumMod val="75000"/>
                  </a:schemeClr>
                </a:solidFill>
                <a:latin typeface="Calibri Light" panose="020F0302020204030204" pitchFamily="34" charset="0"/>
                <a:cs typeface="Calibri Light" panose="020F0302020204030204" pitchFamily="34" charset="0"/>
              </a:rPr>
              <a:t>Does the SoS WG have things to offer the Heuristics Initiative?</a:t>
            </a:r>
            <a:endParaRPr lang="en-US" sz="1000" b="1" dirty="0">
              <a:latin typeface="Calibri Light" panose="020F0302020204030204" pitchFamily="34" charset="0"/>
              <a:cs typeface="Calibri Light" panose="020F0302020204030204" pitchFamily="34" charset="0"/>
            </a:endParaRPr>
          </a:p>
          <a:p>
            <a:pPr>
              <a:lnSpc>
                <a:spcPct val="90000"/>
              </a:lnSpc>
            </a:pPr>
            <a:endParaRPr lang="en-US" sz="2000" dirty="0">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3" name="Rectangle 2">
            <a:extLst>
              <a:ext uri="{FF2B5EF4-FFF2-40B4-BE49-F238E27FC236}">
                <a16:creationId xmlns:a16="http://schemas.microsoft.com/office/drawing/2014/main" id="{932962CD-3A5C-E464-854C-662FA4100F45}"/>
              </a:ext>
            </a:extLst>
          </p:cNvPr>
          <p:cNvSpPr/>
          <p:nvPr/>
        </p:nvSpPr>
        <p:spPr>
          <a:xfrm>
            <a:off x="7330440" y="4550414"/>
            <a:ext cx="3794760" cy="128777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Light" panose="020F0302020204030204" pitchFamily="34" charset="0"/>
                <a:cs typeface="Calibri Light" panose="020F0302020204030204" pitchFamily="34" charset="0"/>
              </a:rPr>
              <a:t>Contact  Judith Dahmann </a:t>
            </a:r>
            <a:r>
              <a:rPr lang="en-US" sz="2000" b="1" dirty="0">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jdahmann@mitre.org</a:t>
            </a:r>
            <a:r>
              <a:rPr lang="en-US" sz="2000" b="1" dirty="0">
                <a:solidFill>
                  <a:schemeClr val="bg1"/>
                </a:solidFill>
                <a:latin typeface="Calibri Light" panose="020F0302020204030204" pitchFamily="34" charset="0"/>
                <a:cs typeface="Calibri Light" panose="020F0302020204030204" pitchFamily="34" charset="0"/>
              </a:rPr>
              <a:t> </a:t>
            </a:r>
          </a:p>
          <a:p>
            <a:pPr algn="ctr"/>
            <a:r>
              <a:rPr lang="en-US" sz="2000" b="1" dirty="0">
                <a:latin typeface="Calibri Light" panose="020F0302020204030204" pitchFamily="34" charset="0"/>
                <a:cs typeface="Calibri Light" panose="020F0302020204030204" pitchFamily="34" charset="0"/>
              </a:rPr>
              <a:t>if you are interested to engage</a:t>
            </a:r>
            <a:endParaRPr lang="en-US" sz="2000" b="1" dirty="0">
              <a:solidFill>
                <a:schemeClr val="bg1"/>
              </a:solidFill>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7C1119F5-7504-D0D2-8AC6-D9F6C077F0DE}"/>
              </a:ext>
            </a:extLst>
          </p:cNvPr>
          <p:cNvPicPr>
            <a:picLocks noChangeAspect="1"/>
          </p:cNvPicPr>
          <p:nvPr/>
        </p:nvPicPr>
        <p:blipFill>
          <a:blip r:embed="rId3"/>
          <a:stretch>
            <a:fillRect/>
          </a:stretch>
        </p:blipFill>
        <p:spPr>
          <a:xfrm>
            <a:off x="175475" y="2683681"/>
            <a:ext cx="3415325" cy="3301322"/>
          </a:xfrm>
          <a:prstGeom prst="rect">
            <a:avLst/>
          </a:prstGeom>
          <a:ln>
            <a:solidFill>
              <a:schemeClr val="tx1"/>
            </a:solidFill>
          </a:ln>
        </p:spPr>
      </p:pic>
      <p:pic>
        <p:nvPicPr>
          <p:cNvPr id="11" name="Picture 10">
            <a:extLst>
              <a:ext uri="{FF2B5EF4-FFF2-40B4-BE49-F238E27FC236}">
                <a16:creationId xmlns:a16="http://schemas.microsoft.com/office/drawing/2014/main" id="{4FB61B29-06F9-FC37-37B8-C811A512D963}"/>
              </a:ext>
            </a:extLst>
          </p:cNvPr>
          <p:cNvPicPr>
            <a:picLocks noChangeAspect="1"/>
          </p:cNvPicPr>
          <p:nvPr/>
        </p:nvPicPr>
        <p:blipFill>
          <a:blip r:embed="rId4"/>
          <a:stretch>
            <a:fillRect/>
          </a:stretch>
        </p:blipFill>
        <p:spPr>
          <a:xfrm>
            <a:off x="3964625" y="3115825"/>
            <a:ext cx="2678662" cy="2869178"/>
          </a:xfrm>
          <a:prstGeom prst="rect">
            <a:avLst/>
          </a:prstGeom>
        </p:spPr>
      </p:pic>
      <p:pic>
        <p:nvPicPr>
          <p:cNvPr id="13" name="Picture 12">
            <a:extLst>
              <a:ext uri="{FF2B5EF4-FFF2-40B4-BE49-F238E27FC236}">
                <a16:creationId xmlns:a16="http://schemas.microsoft.com/office/drawing/2014/main" id="{F86B06B4-7C8C-39DC-4B5E-4B7AE025DA90}"/>
              </a:ext>
            </a:extLst>
          </p:cNvPr>
          <p:cNvPicPr>
            <a:picLocks noChangeAspect="1"/>
          </p:cNvPicPr>
          <p:nvPr/>
        </p:nvPicPr>
        <p:blipFill>
          <a:blip r:embed="rId5"/>
          <a:stretch>
            <a:fillRect/>
          </a:stretch>
        </p:blipFill>
        <p:spPr>
          <a:xfrm>
            <a:off x="6771468" y="1863622"/>
            <a:ext cx="4912704" cy="2504405"/>
          </a:xfrm>
          <a:prstGeom prst="rect">
            <a:avLst/>
          </a:prstGeom>
          <a:ln>
            <a:solidFill>
              <a:schemeClr val="tx1"/>
            </a:solidFill>
          </a:ln>
        </p:spPr>
      </p:pic>
    </p:spTree>
    <p:extLst>
      <p:ext uri="{BB962C8B-B14F-4D97-AF65-F5344CB8AC3E}">
        <p14:creationId xmlns:p14="http://schemas.microsoft.com/office/powerpoint/2010/main" val="258456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1793690" y="3277772"/>
            <a:ext cx="8610970" cy="1143000"/>
          </a:xfrm>
        </p:spPr>
        <p:txBody>
          <a:bodyPr>
            <a:normAutofit/>
          </a:bodyPr>
          <a:lstStyle/>
          <a:p>
            <a:pPr marL="0" indent="0" algn="ctr">
              <a:buNone/>
            </a:pPr>
            <a:r>
              <a:rPr lang="en-US" sz="3600" b="1" dirty="0">
                <a:solidFill>
                  <a:schemeClr val="accent3">
                    <a:lumMod val="75000"/>
                  </a:schemeClr>
                </a:solidFill>
                <a:latin typeface="Calibri Light" panose="020F0302020204030204" pitchFamily="34" charset="0"/>
                <a:ea typeface="+mj-ea"/>
                <a:cs typeface="Calibri Light" panose="020F0302020204030204" pitchFamily="34" charset="0"/>
              </a:rPr>
              <a:t>Open Discussion</a:t>
            </a:r>
          </a:p>
          <a:p>
            <a:endParaRPr lang="en-US" sz="2600" dirty="0">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a:xfrm>
            <a:off x="609917" y="2134772"/>
            <a:ext cx="10978515" cy="1143000"/>
          </a:xfrm>
        </p:spPr>
        <p:txBody>
          <a:bodyPr>
            <a:normAutofit/>
          </a:bodyPr>
          <a:lstStyle/>
          <a:p>
            <a:pPr algn="ctr"/>
            <a:r>
              <a:rPr lang="en-US" sz="3600" b="1" dirty="0">
                <a:solidFill>
                  <a:schemeClr val="accent3">
                    <a:lumMod val="75000"/>
                  </a:schemeClr>
                </a:solidFill>
                <a:latin typeface="Calibri Light" panose="020F0302020204030204" pitchFamily="34" charset="0"/>
                <a:cs typeface="Calibri Light" panose="020F0302020204030204" pitchFamily="34" charset="0"/>
              </a:rPr>
              <a:t>What is next for the SoS WG?</a:t>
            </a:r>
            <a:endParaRPr lang="en-US" sz="3600" dirty="0"/>
          </a:p>
        </p:txBody>
      </p:sp>
    </p:spTree>
    <p:extLst>
      <p:ext uri="{BB962C8B-B14F-4D97-AF65-F5344CB8AC3E}">
        <p14:creationId xmlns:p14="http://schemas.microsoft.com/office/powerpoint/2010/main" val="395045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DA3-6B79-4DD5-A69F-6011F3EA04CC}"/>
              </a:ext>
            </a:extLst>
          </p:cNvPr>
          <p:cNvSpPr>
            <a:spLocks noGrp="1"/>
          </p:cNvSpPr>
          <p:nvPr>
            <p:ph type="title"/>
          </p:nvPr>
        </p:nvSpPr>
        <p:spPr/>
        <p:txBody>
          <a:bodyPr>
            <a:normAutofit/>
          </a:bodyPr>
          <a:lstStyle/>
          <a:p>
            <a:r>
              <a:rPr lang="en-US" sz="3600" b="1" dirty="0">
                <a:solidFill>
                  <a:schemeClr val="accent6">
                    <a:lumMod val="75000"/>
                  </a:schemeClr>
                </a:solidFill>
                <a:latin typeface="Calibri Light" panose="020F0302020204030204" pitchFamily="34" charset="0"/>
                <a:cs typeface="Calibri Light" panose="020F0302020204030204" pitchFamily="34" charset="0"/>
              </a:rPr>
              <a:t>SoSWG At IW24</a:t>
            </a:r>
          </a:p>
        </p:txBody>
      </p:sp>
      <p:sp>
        <p:nvSpPr>
          <p:cNvPr id="3" name="Content Placeholder 2">
            <a:extLst>
              <a:ext uri="{FF2B5EF4-FFF2-40B4-BE49-F238E27FC236}">
                <a16:creationId xmlns:a16="http://schemas.microsoft.com/office/drawing/2014/main" id="{B511703A-0ED8-411C-BB69-8A67F5E3A492}"/>
              </a:ext>
            </a:extLst>
          </p:cNvPr>
          <p:cNvSpPr>
            <a:spLocks noGrp="1"/>
          </p:cNvSpPr>
          <p:nvPr>
            <p:ph idx="1"/>
          </p:nvPr>
        </p:nvSpPr>
        <p:spPr>
          <a:xfrm>
            <a:off x="492615" y="1543056"/>
            <a:ext cx="11213119" cy="4792582"/>
          </a:xfrm>
        </p:spPr>
        <p:txBody>
          <a:bodyPr>
            <a:normAutofit/>
          </a:bodyPr>
          <a:lstStyle/>
          <a:p>
            <a:pPr marL="0" indent="0">
              <a:buNone/>
            </a:pPr>
            <a:r>
              <a:rPr lang="en-US" sz="2800" b="1" dirty="0">
                <a:latin typeface="Calibri Light" panose="020F0302020204030204" pitchFamily="34" charset="0"/>
                <a:cs typeface="Calibri Light" panose="020F0302020204030204" pitchFamily="34" charset="0"/>
              </a:rPr>
              <a:t>Sunday, January 28 - 1-5:  Working session on approaches to SoS Engineering</a:t>
            </a:r>
          </a:p>
          <a:p>
            <a:r>
              <a:rPr lang="en-US" sz="2400" b="1" dirty="0">
                <a:latin typeface="Calibri Light" panose="020F0302020204030204" pitchFamily="34" charset="0"/>
                <a:cs typeface="Calibri Light" panose="020F0302020204030204" pitchFamily="34" charset="0"/>
              </a:rPr>
              <a:t>The current SEBOK SoS knowledge area focuses on broad discussion of systems of systems (SoS) characteristics and systems of systems (SoS) challenges. When we look at progress which has been made in the last few years, it is time for a revision and a new focus on approaches to addressing SoS.  This session will provide a venue for SoSWG members to share approaches they have implemented, and their lessons learned.  The results of this session will provide input to the update of the SEBOK.</a:t>
            </a:r>
          </a:p>
          <a:p>
            <a:pPr marL="0" indent="0">
              <a:buNone/>
            </a:pPr>
            <a:r>
              <a:rPr lang="en-US" sz="2400" b="1" dirty="0">
                <a:latin typeface="Calibri Light" panose="020F0302020204030204" pitchFamily="34" charset="0"/>
                <a:cs typeface="Calibri Light" panose="020F0302020204030204" pitchFamily="34" charset="0"/>
              </a:rPr>
              <a:t> </a:t>
            </a:r>
          </a:p>
          <a:p>
            <a:pPr marL="0" indent="0">
              <a:buNone/>
            </a:pPr>
            <a:r>
              <a:rPr lang="en-US" sz="2800" b="1" dirty="0">
                <a:latin typeface="Calibri Light" panose="020F0302020204030204" pitchFamily="34" charset="0"/>
                <a:cs typeface="Calibri Light" panose="020F0302020204030204" pitchFamily="34" charset="0"/>
              </a:rPr>
              <a:t>Monday, January 29: 9:30-12:  SoSWG Business Meeting</a:t>
            </a:r>
          </a:p>
          <a:p>
            <a:r>
              <a:rPr lang="en-US" sz="2400" b="1" dirty="0">
                <a:latin typeface="Calibri Light" panose="020F0302020204030204" pitchFamily="34" charset="0"/>
                <a:cs typeface="Calibri Light" panose="020F0302020204030204" pitchFamily="34" charset="0"/>
              </a:rPr>
              <a:t>This meeting will review the status and plans for current activities of the SoSWG and open discussion of possible new initiatives.</a:t>
            </a:r>
          </a:p>
        </p:txBody>
      </p:sp>
      <p:sp>
        <p:nvSpPr>
          <p:cNvPr id="4" name="Rectangle 1">
            <a:extLst>
              <a:ext uri="{FF2B5EF4-FFF2-40B4-BE49-F238E27FC236}">
                <a16:creationId xmlns:a16="http://schemas.microsoft.com/office/drawing/2014/main" id="{D42378D6-3A85-FA83-4CA4-A896F5106882}"/>
              </a:ext>
            </a:extLst>
          </p:cNvPr>
          <p:cNvSpPr>
            <a:spLocks noChangeArrowheads="1"/>
          </p:cNvSpPr>
          <p:nvPr/>
        </p:nvSpPr>
        <p:spPr bwMode="auto">
          <a:xfrm>
            <a:off x="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Software Interface</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Working Group (SaSIWG)</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rrow: Right 7">
            <a:extLst>
              <a:ext uri="{FF2B5EF4-FFF2-40B4-BE49-F238E27FC236}">
                <a16:creationId xmlns:a16="http://schemas.microsoft.com/office/drawing/2014/main" id="{59197CF8-9A72-3063-BF96-27165212D342}"/>
              </a:ext>
            </a:extLst>
          </p:cNvPr>
          <p:cNvSpPr/>
          <p:nvPr/>
        </p:nvSpPr>
        <p:spPr>
          <a:xfrm>
            <a:off x="200833" y="5314944"/>
            <a:ext cx="736600" cy="635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50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DA3-6B79-4DD5-A69F-6011F3EA04CC}"/>
              </a:ext>
            </a:extLst>
          </p:cNvPr>
          <p:cNvSpPr>
            <a:spLocks noGrp="1"/>
          </p:cNvSpPr>
          <p:nvPr>
            <p:ph type="title"/>
          </p:nvPr>
        </p:nvSpPr>
        <p:spPr/>
        <p:txBody>
          <a:bodyPr>
            <a:normAutofit/>
          </a:bodyPr>
          <a:lstStyle/>
          <a:p>
            <a:r>
              <a:rPr lang="en-US" sz="3600" b="1" dirty="0">
                <a:solidFill>
                  <a:schemeClr val="accent6">
                    <a:lumMod val="75000"/>
                  </a:schemeClr>
                </a:solidFill>
                <a:latin typeface="Calibri Light" panose="020F0302020204030204" pitchFamily="34" charset="0"/>
                <a:cs typeface="Calibri Light" panose="020F0302020204030204" pitchFamily="34" charset="0"/>
              </a:rPr>
              <a:t>Agenda</a:t>
            </a:r>
          </a:p>
        </p:txBody>
      </p:sp>
      <p:sp>
        <p:nvSpPr>
          <p:cNvPr id="3" name="Content Placeholder 2">
            <a:extLst>
              <a:ext uri="{FF2B5EF4-FFF2-40B4-BE49-F238E27FC236}">
                <a16:creationId xmlns:a16="http://schemas.microsoft.com/office/drawing/2014/main" id="{B511703A-0ED8-411C-BB69-8A67F5E3A492}"/>
              </a:ext>
            </a:extLst>
          </p:cNvPr>
          <p:cNvSpPr>
            <a:spLocks noGrp="1"/>
          </p:cNvSpPr>
          <p:nvPr>
            <p:ph idx="1"/>
          </p:nvPr>
        </p:nvSpPr>
        <p:spPr>
          <a:xfrm>
            <a:off x="609918" y="1417639"/>
            <a:ext cx="11738527" cy="4792582"/>
          </a:xfrm>
        </p:spPr>
        <p:txBody>
          <a:bodyPr>
            <a:normAutofit/>
          </a:bodyPr>
          <a:lstStyle/>
          <a:p>
            <a:r>
              <a:rPr lang="en-US" sz="2800" b="1" dirty="0">
                <a:latin typeface="Calibri Light" panose="020F0302020204030204" pitchFamily="34" charset="0"/>
                <a:cs typeface="Calibri Light" panose="020F0302020204030204" pitchFamily="34" charset="0"/>
              </a:rPr>
              <a:t>Welcome and Introductions</a:t>
            </a:r>
          </a:p>
          <a:p>
            <a:r>
              <a:rPr lang="en-US" sz="2800" b="1" dirty="0">
                <a:latin typeface="Calibri Light" panose="020F0302020204030204" pitchFamily="34" charset="0"/>
                <a:cs typeface="Calibri Light" panose="020F0302020204030204" pitchFamily="34" charset="0"/>
              </a:rPr>
              <a:t>Webinars</a:t>
            </a:r>
          </a:p>
          <a:p>
            <a:r>
              <a:rPr lang="en-US" sz="2800" b="1" dirty="0">
                <a:latin typeface="Calibri Light" panose="020F0302020204030204" pitchFamily="34" charset="0"/>
                <a:cs typeface="Calibri Light" panose="020F0302020204030204" pitchFamily="34" charset="0"/>
              </a:rPr>
              <a:t>Upcoming Conferences – IEEE 2024, SoSE 2024, IS 2024</a:t>
            </a:r>
            <a:endParaRPr lang="en-US" sz="1600" dirty="0">
              <a:latin typeface="Calibri Light" panose="020F0302020204030204" pitchFamily="34" charset="0"/>
              <a:cs typeface="Calibri Light" panose="020F0302020204030204" pitchFamily="34" charset="0"/>
            </a:endParaRPr>
          </a:p>
          <a:p>
            <a:r>
              <a:rPr lang="en-US" sz="2800" b="1" dirty="0">
                <a:latin typeface="Calibri Light" panose="020F0302020204030204" pitchFamily="34" charset="0"/>
                <a:cs typeface="Calibri Light" panose="020F0302020204030204" pitchFamily="34" charset="0"/>
              </a:rPr>
              <a:t>SEBOK </a:t>
            </a:r>
          </a:p>
          <a:p>
            <a:r>
              <a:rPr lang="en-US" sz="2800" b="1" dirty="0">
                <a:latin typeface="Calibri Light" panose="020F0302020204030204" pitchFamily="34" charset="0"/>
                <a:cs typeface="Calibri Light" panose="020F0302020204030204" pitchFamily="34" charset="0"/>
              </a:rPr>
              <a:t>Collaboration with INCOSE WGs                                                                                               Systems and Software Interface Working Group (</a:t>
            </a:r>
            <a:r>
              <a:rPr lang="en-US" sz="2800" b="1" dirty="0" err="1">
                <a:latin typeface="Calibri Light" panose="020F0302020204030204" pitchFamily="34" charset="0"/>
                <a:cs typeface="Calibri Light" panose="020F0302020204030204" pitchFamily="34" charset="0"/>
              </a:rPr>
              <a:t>SaSIWG</a:t>
            </a:r>
            <a:r>
              <a:rPr lang="en-US" sz="2800" b="1" dirty="0">
                <a:latin typeface="Calibri Light" panose="020F0302020204030204" pitchFamily="34" charset="0"/>
                <a:cs typeface="Calibri Light" panose="020F0302020204030204" pitchFamily="34" charset="0"/>
              </a:rPr>
              <a:t>)- Macaulay Osaisai </a:t>
            </a:r>
          </a:p>
          <a:p>
            <a:r>
              <a:rPr lang="en-US" sz="2800" b="1" dirty="0">
                <a:latin typeface="Calibri Light" panose="020F0302020204030204" pitchFamily="34" charset="0"/>
                <a:cs typeface="Calibri Light" panose="020F0302020204030204" pitchFamily="34" charset="0"/>
              </a:rPr>
              <a:t>Review of IW 22 Actions</a:t>
            </a:r>
          </a:p>
          <a:p>
            <a:r>
              <a:rPr lang="en-US" sz="2800" b="1" dirty="0">
                <a:latin typeface="Calibri Light" panose="020F0302020204030204" pitchFamily="34" charset="0"/>
                <a:cs typeface="Calibri Light" panose="020F0302020204030204" pitchFamily="34" charset="0"/>
              </a:rPr>
              <a:t>Open discussion – What next? </a:t>
            </a:r>
          </a:p>
          <a:p>
            <a:r>
              <a:rPr lang="en-US" sz="2800" b="1" dirty="0">
                <a:latin typeface="Calibri Light" panose="020F0302020204030204" pitchFamily="34" charset="0"/>
                <a:cs typeface="Calibri Light" panose="020F0302020204030204" pitchFamily="34" charset="0"/>
              </a:rPr>
              <a:t>Close</a:t>
            </a:r>
          </a:p>
        </p:txBody>
      </p:sp>
      <p:sp>
        <p:nvSpPr>
          <p:cNvPr id="4" name="Rectangle 1">
            <a:extLst>
              <a:ext uri="{FF2B5EF4-FFF2-40B4-BE49-F238E27FC236}">
                <a16:creationId xmlns:a16="http://schemas.microsoft.com/office/drawing/2014/main" id="{D42378D6-3A85-FA83-4CA4-A896F5106882}"/>
              </a:ext>
            </a:extLst>
          </p:cNvPr>
          <p:cNvSpPr>
            <a:spLocks noChangeArrowheads="1"/>
          </p:cNvSpPr>
          <p:nvPr/>
        </p:nvSpPr>
        <p:spPr bwMode="auto">
          <a:xfrm>
            <a:off x="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Software Interface</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Working Group (SaSIWG)</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84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 y="291783"/>
            <a:ext cx="7886700" cy="1325563"/>
          </a:xfrm>
        </p:spPr>
        <p:txBody>
          <a:bodyPr>
            <a:normAutofit/>
          </a:bodyPr>
          <a:lstStyle/>
          <a:p>
            <a:r>
              <a:rPr lang="en-US" sz="3600" b="1" dirty="0">
                <a:solidFill>
                  <a:schemeClr val="accent6">
                    <a:lumMod val="75000"/>
                  </a:schemeClr>
                </a:solidFill>
                <a:latin typeface="Calibri Light" panose="020F0302020204030204" pitchFamily="34" charset="0"/>
                <a:ea typeface="Arial Unicode MS" panose="020B0604020202020204" pitchFamily="34" charset="-128"/>
                <a:cs typeface="Calibri Light" panose="020F0302020204030204" pitchFamily="34" charset="0"/>
              </a:rPr>
              <a:t>SoS Webinars</a:t>
            </a:r>
          </a:p>
        </p:txBody>
      </p:sp>
      <p:sp>
        <p:nvSpPr>
          <p:cNvPr id="3" name="Content Placeholder 2"/>
          <p:cNvSpPr>
            <a:spLocks noGrp="1"/>
          </p:cNvSpPr>
          <p:nvPr>
            <p:ph idx="1"/>
          </p:nvPr>
        </p:nvSpPr>
        <p:spPr>
          <a:xfrm>
            <a:off x="6324939" y="1810731"/>
            <a:ext cx="5255139" cy="2726055"/>
          </a:xfrm>
        </p:spPr>
        <p:txBody>
          <a:bodyPr>
            <a:normAutofit/>
          </a:bodyPr>
          <a:lstStyle/>
          <a:p>
            <a:r>
              <a:rPr lang="en-US" sz="2400" b="1" dirty="0">
                <a:latin typeface="Calibri Light" panose="020F0302020204030204" pitchFamily="34" charset="0"/>
                <a:ea typeface="Arial Unicode MS" panose="020B0604020202020204" pitchFamily="34" charset="-128"/>
                <a:cs typeface="Calibri Light" panose="020F0302020204030204" pitchFamily="34" charset="0"/>
              </a:rPr>
              <a:t>Monthly online webinars</a:t>
            </a:r>
          </a:p>
          <a:p>
            <a:r>
              <a:rPr lang="en-US" sz="2400" b="1" dirty="0">
                <a:latin typeface="Calibri Light" panose="020F0302020204030204" pitchFamily="34" charset="0"/>
                <a:ea typeface="Arial Unicode MS" panose="020B0604020202020204" pitchFamily="34" charset="-128"/>
                <a:cs typeface="Calibri Light" panose="020F0302020204030204" pitchFamily="34" charset="0"/>
              </a:rPr>
              <a:t>Recorded and posted on SoS WG Connect Site</a:t>
            </a:r>
          </a:p>
          <a:p>
            <a:pPr>
              <a:lnSpc>
                <a:spcPct val="80000"/>
              </a:lnSpc>
              <a:spcBef>
                <a:spcPts val="800"/>
              </a:spcBef>
            </a:pPr>
            <a:r>
              <a:rPr lang="en-US" sz="2400" b="1" dirty="0">
                <a:latin typeface="Calibri Light" panose="020F0302020204030204" pitchFamily="34" charset="0"/>
                <a:ea typeface="Arial Unicode MS" panose="020B0604020202020204" pitchFamily="34" charset="-128"/>
                <a:cs typeface="Calibri Light" panose="020F0302020204030204" pitchFamily="34" charset="0"/>
              </a:rPr>
              <a:t>Contact Jason Sherey with recommendations for added webinars at </a:t>
            </a:r>
            <a:r>
              <a:rPr lang="en-US" sz="2400" b="1" dirty="0">
                <a:latin typeface="Calibri Light" panose="020F0302020204030204" pitchFamily="34" charset="0"/>
                <a:ea typeface="Arial Unicode MS" panose="020B0604020202020204" pitchFamily="34" charset="-128"/>
                <a:cs typeface="Calibri Light" panose="020F0302020204030204" pitchFamily="34" charset="0"/>
                <a:hlinkClick r:id="rId3"/>
              </a:rPr>
              <a:t>Jason.sherey@gmail.com</a:t>
            </a:r>
            <a:r>
              <a:rPr lang="en-US" sz="2400" b="1" dirty="0">
                <a:latin typeface="Calibri Light" panose="020F0302020204030204" pitchFamily="34" charset="0"/>
                <a:ea typeface="Arial Unicode MS" panose="020B0604020202020204" pitchFamily="34" charset="-128"/>
                <a:cs typeface="Calibri Light" panose="020F0302020204030204" pitchFamily="34" charset="0"/>
              </a:rPr>
              <a:t> </a:t>
            </a:r>
            <a:endParaRPr lang="en-US" sz="2400" dirty="0">
              <a:latin typeface="Calibri Light" panose="020F0302020204030204" pitchFamily="34" charset="0"/>
              <a:ea typeface="Arial Unicode MS" panose="020B0604020202020204" pitchFamily="34" charset="-128"/>
              <a:cs typeface="Calibri Light" panose="020F0302020204030204" pitchFamily="34" charset="0"/>
            </a:endParaRPr>
          </a:p>
        </p:txBody>
      </p:sp>
      <p:pic>
        <p:nvPicPr>
          <p:cNvPr id="5" name="Picture 4"/>
          <p:cNvPicPr>
            <a:picLocks noChangeAspect="1"/>
          </p:cNvPicPr>
          <p:nvPr/>
        </p:nvPicPr>
        <p:blipFill>
          <a:blip r:embed="rId4"/>
          <a:stretch>
            <a:fillRect/>
          </a:stretch>
        </p:blipFill>
        <p:spPr>
          <a:xfrm>
            <a:off x="3615798" y="1703391"/>
            <a:ext cx="2483377" cy="3197058"/>
          </a:xfrm>
          <a:prstGeom prst="rect">
            <a:avLst/>
          </a:prstGeom>
          <a:ln>
            <a:solidFill>
              <a:schemeClr val="bg1">
                <a:lumMod val="50000"/>
              </a:schemeClr>
            </a:solidFill>
          </a:ln>
        </p:spPr>
      </p:pic>
      <p:grpSp>
        <p:nvGrpSpPr>
          <p:cNvPr id="12" name="Group 11"/>
          <p:cNvGrpSpPr/>
          <p:nvPr/>
        </p:nvGrpSpPr>
        <p:grpSpPr>
          <a:xfrm>
            <a:off x="481935" y="1549853"/>
            <a:ext cx="2763908" cy="1909452"/>
            <a:chOff x="267398" y="4985657"/>
            <a:chExt cx="2420309" cy="1643744"/>
          </a:xfrm>
        </p:grpSpPr>
        <p:pic>
          <p:nvPicPr>
            <p:cNvPr id="8" name="Picture 7"/>
            <p:cNvPicPr>
              <a:picLocks noChangeAspect="1"/>
            </p:cNvPicPr>
            <p:nvPr/>
          </p:nvPicPr>
          <p:blipFill rotWithShape="1">
            <a:blip r:embed="rId5"/>
            <a:srcRect t="1700" b="1683"/>
            <a:stretch/>
          </p:blipFill>
          <p:spPr>
            <a:xfrm>
              <a:off x="267398" y="5116285"/>
              <a:ext cx="2420309" cy="1496786"/>
            </a:xfrm>
            <a:prstGeom prst="rect">
              <a:avLst/>
            </a:prstGeom>
            <a:ln w="3175">
              <a:noFill/>
            </a:ln>
          </p:spPr>
        </p:pic>
        <p:sp>
          <p:nvSpPr>
            <p:cNvPr id="10" name="Rectangle 9"/>
            <p:cNvSpPr/>
            <p:nvPr/>
          </p:nvSpPr>
          <p:spPr>
            <a:xfrm>
              <a:off x="267398" y="4985657"/>
              <a:ext cx="2420309" cy="1643744"/>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6A24685E-8314-4E07-A21F-24FFA53BCE8E}"/>
              </a:ext>
            </a:extLst>
          </p:cNvPr>
          <p:cNvSpPr/>
          <p:nvPr/>
        </p:nvSpPr>
        <p:spPr>
          <a:xfrm>
            <a:off x="739661" y="5154609"/>
            <a:ext cx="5269540" cy="8924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https://connect.incose.org/Library/Webinars/Pages/Working-Group-Webinars.aspx</a:t>
            </a:r>
          </a:p>
        </p:txBody>
      </p:sp>
      <p:pic>
        <p:nvPicPr>
          <p:cNvPr id="7" name="Picture 6"/>
          <p:cNvPicPr>
            <a:picLocks noChangeAspect="1"/>
          </p:cNvPicPr>
          <p:nvPr/>
        </p:nvPicPr>
        <p:blipFill rotWithShape="1">
          <a:blip r:embed="rId6"/>
          <a:srcRect t="1656" b="2437"/>
          <a:stretch/>
        </p:blipFill>
        <p:spPr>
          <a:xfrm>
            <a:off x="754060" y="2202958"/>
            <a:ext cx="2620371" cy="1941602"/>
          </a:xfrm>
          <a:prstGeom prst="rect">
            <a:avLst/>
          </a:prstGeom>
          <a:ln w="28575">
            <a:solidFill>
              <a:schemeClr val="accent1"/>
            </a:solidFill>
          </a:ln>
        </p:spPr>
      </p:pic>
      <p:pic>
        <p:nvPicPr>
          <p:cNvPr id="6" name="Picture 5"/>
          <p:cNvPicPr>
            <a:picLocks noChangeAspect="1"/>
          </p:cNvPicPr>
          <p:nvPr/>
        </p:nvPicPr>
        <p:blipFill rotWithShape="1">
          <a:blip r:embed="rId7"/>
          <a:srcRect l="4629" t="4195" r="3622" b="4217"/>
          <a:stretch/>
        </p:blipFill>
        <p:spPr>
          <a:xfrm>
            <a:off x="1071759" y="2997442"/>
            <a:ext cx="2398680" cy="1815514"/>
          </a:xfrm>
          <a:prstGeom prst="rect">
            <a:avLst/>
          </a:prstGeom>
          <a:ln w="28575">
            <a:solidFill>
              <a:schemeClr val="tx1"/>
            </a:solidFill>
          </a:ln>
        </p:spPr>
      </p:pic>
      <p:sp>
        <p:nvSpPr>
          <p:cNvPr id="4" name="TextBox 3">
            <a:extLst>
              <a:ext uri="{FF2B5EF4-FFF2-40B4-BE49-F238E27FC236}">
                <a16:creationId xmlns:a16="http://schemas.microsoft.com/office/drawing/2014/main" id="{F6A33165-C1C9-1841-76CD-305C62B7E3D0}"/>
              </a:ext>
            </a:extLst>
          </p:cNvPr>
          <p:cNvSpPr txBox="1"/>
          <p:nvPr/>
        </p:nvSpPr>
        <p:spPr>
          <a:xfrm>
            <a:off x="7127631" y="4536786"/>
            <a:ext cx="3561616" cy="1569660"/>
          </a:xfrm>
          <a:prstGeom prst="rect">
            <a:avLst/>
          </a:prstGeom>
          <a:noFill/>
        </p:spPr>
        <p:txBody>
          <a:bodyPr wrap="none" rtlCol="0">
            <a:spAutoFit/>
          </a:bodyPr>
          <a:lstStyle/>
          <a:p>
            <a:r>
              <a:rPr lang="en-US" b="1" dirty="0">
                <a:solidFill>
                  <a:schemeClr val="accent6">
                    <a:lumMod val="75000"/>
                  </a:schemeClr>
                </a:solidFill>
                <a:latin typeface="Calibri Light" panose="020F0302020204030204" pitchFamily="34" charset="0"/>
                <a:ea typeface="Calibri Light" panose="020F0302020204030204" pitchFamily="34" charset="0"/>
                <a:cs typeface="Calibri Light" panose="020F0302020204030204" pitchFamily="34" charset="0"/>
              </a:rPr>
              <a:t>Suggestions?</a:t>
            </a:r>
          </a:p>
          <a:p>
            <a:pPr marL="342900" indent="-342900">
              <a:buFont typeface="Arial" panose="020B0604020202020204" pitchFamily="34" charset="0"/>
              <a:buChar char="•"/>
            </a:pPr>
            <a:r>
              <a:rPr lang="en-US" b="1" dirty="0">
                <a:solidFill>
                  <a:schemeClr val="accent6">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Introduction to SoS</a:t>
            </a:r>
          </a:p>
          <a:p>
            <a:pPr marL="342900" indent="-342900">
              <a:buFont typeface="Arial" panose="020B0604020202020204" pitchFamily="34" charset="0"/>
              <a:buChar char="•"/>
            </a:pPr>
            <a:r>
              <a:rPr lang="en-US" b="1" dirty="0">
                <a:solidFill>
                  <a:schemeClr val="accent6">
                    <a:lumMod val="75000"/>
                  </a:schemeClr>
                </a:solidFill>
                <a:latin typeface="Calibri Light" panose="020F0302020204030204" pitchFamily="34" charset="0"/>
                <a:ea typeface="Calibri Light" panose="020F0302020204030204" pitchFamily="34" charset="0"/>
                <a:cs typeface="Calibri Light" panose="020F0302020204030204" pitchFamily="34" charset="0"/>
              </a:rPr>
              <a:t>Harding SoSE 23 Keynote</a:t>
            </a:r>
          </a:p>
          <a:p>
            <a:pPr marL="342900" indent="-342900">
              <a:buFont typeface="Arial" panose="020B0604020202020204" pitchFamily="34" charset="0"/>
              <a:buChar char="•"/>
            </a:pPr>
            <a:r>
              <a:rPr lang="en-US" b="1" dirty="0">
                <a:solidFill>
                  <a:schemeClr val="accent6">
                    <a:lumMod val="75000"/>
                  </a:schemeClr>
                </a:solidFill>
                <a:latin typeface="Calibri Light" panose="020F0302020204030204" pitchFamily="34" charset="0"/>
                <a:ea typeface="Calibri Light" panose="020F0302020204030204" pitchFamily="34" charset="0"/>
                <a:cs typeface="Calibri Light" panose="020F0302020204030204" pitchFamily="34" charset="0"/>
              </a:rPr>
              <a:t>Others?</a:t>
            </a:r>
          </a:p>
        </p:txBody>
      </p:sp>
    </p:spTree>
    <p:extLst>
      <p:ext uri="{BB962C8B-B14F-4D97-AF65-F5344CB8AC3E}">
        <p14:creationId xmlns:p14="http://schemas.microsoft.com/office/powerpoint/2010/main" val="387627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C06C-2F87-47DE-AAAA-F5B7FA8F5509}"/>
              </a:ext>
            </a:extLst>
          </p:cNvPr>
          <p:cNvSpPr>
            <a:spLocks noGrp="1"/>
          </p:cNvSpPr>
          <p:nvPr>
            <p:ph type="title"/>
          </p:nvPr>
        </p:nvSpPr>
        <p:spPr>
          <a:xfrm>
            <a:off x="506622" y="403496"/>
            <a:ext cx="10978515" cy="1143000"/>
          </a:xfrm>
        </p:spPr>
        <p:txBody>
          <a:bodyPr>
            <a:normAutofit/>
          </a:bodyPr>
          <a:lstStyle/>
          <a:p>
            <a:r>
              <a:rPr lang="en-US" sz="4000" b="1" dirty="0">
                <a:latin typeface="Calibri Light" panose="020F0302020204030204" pitchFamily="34" charset="0"/>
                <a:cs typeface="Calibri Light" panose="020F0302020204030204" pitchFamily="34" charset="0"/>
              </a:rPr>
              <a:t>Upcoming Conferences</a:t>
            </a:r>
          </a:p>
        </p:txBody>
      </p:sp>
      <p:sp>
        <p:nvSpPr>
          <p:cNvPr id="3" name="Content Placeholder 2">
            <a:extLst>
              <a:ext uri="{FF2B5EF4-FFF2-40B4-BE49-F238E27FC236}">
                <a16:creationId xmlns:a16="http://schemas.microsoft.com/office/drawing/2014/main" id="{96075E41-C668-46F6-8511-6F6B189A01CA}"/>
              </a:ext>
            </a:extLst>
          </p:cNvPr>
          <p:cNvSpPr>
            <a:spLocks noGrp="1"/>
          </p:cNvSpPr>
          <p:nvPr>
            <p:ph idx="1"/>
          </p:nvPr>
        </p:nvSpPr>
        <p:spPr>
          <a:xfrm>
            <a:off x="46250" y="1794415"/>
            <a:ext cx="3429819" cy="719918"/>
          </a:xfrm>
        </p:spPr>
        <p:txBody>
          <a:bodyPr>
            <a:normAutofit/>
          </a:bodyPr>
          <a:lstStyle/>
          <a:p>
            <a:pPr marL="0" indent="0" algn="ctr">
              <a:buNone/>
            </a:pPr>
            <a:r>
              <a:rPr lang="en-US" sz="2800" b="1" dirty="0">
                <a:solidFill>
                  <a:schemeClr val="accent3">
                    <a:lumMod val="75000"/>
                  </a:schemeClr>
                </a:solidFill>
                <a:latin typeface="Calibri Light" panose="020F0302020204030204" pitchFamily="34" charset="0"/>
                <a:cs typeface="Calibri Light" panose="020F0302020204030204" pitchFamily="34" charset="0"/>
              </a:rPr>
              <a:t>IEEE Systems 2024</a:t>
            </a:r>
          </a:p>
        </p:txBody>
      </p:sp>
      <p:sp>
        <p:nvSpPr>
          <p:cNvPr id="4" name="Date Placeholder 3">
            <a:extLst>
              <a:ext uri="{FF2B5EF4-FFF2-40B4-BE49-F238E27FC236}">
                <a16:creationId xmlns:a16="http://schemas.microsoft.com/office/drawing/2014/main" id="{763D83AD-F88E-4D11-A717-456BB2F12EBC}"/>
              </a:ext>
            </a:extLst>
          </p:cNvPr>
          <p:cNvSpPr>
            <a:spLocks noGrp="1"/>
          </p:cNvSpPr>
          <p:nvPr>
            <p:ph type="dt" sz="half" idx="10"/>
          </p:nvPr>
        </p:nvSpPr>
        <p:spPr>
          <a:xfrm>
            <a:off x="625031" y="6509199"/>
            <a:ext cx="2846282" cy="365125"/>
          </a:xfrm>
        </p:spPr>
        <p:txBody>
          <a:bodyPr/>
          <a:lstStyle/>
          <a:p>
            <a:fld id="{57ECC620-E195-0345-A72F-F397522C5CED}" type="datetime5">
              <a:rPr lang="fr-FR" smtClean="0"/>
              <a:t>23-févr.-24</a:t>
            </a:fld>
            <a:endParaRPr lang="en-US" dirty="0"/>
          </a:p>
        </p:txBody>
      </p:sp>
      <p:sp>
        <p:nvSpPr>
          <p:cNvPr id="6" name="Slide Number Placeholder 5">
            <a:extLst>
              <a:ext uri="{FF2B5EF4-FFF2-40B4-BE49-F238E27FC236}">
                <a16:creationId xmlns:a16="http://schemas.microsoft.com/office/drawing/2014/main" id="{F235485C-99B5-4BEA-8AF6-57BC4CE8FC5F}"/>
              </a:ext>
            </a:extLst>
          </p:cNvPr>
          <p:cNvSpPr>
            <a:spLocks noGrp="1"/>
          </p:cNvSpPr>
          <p:nvPr>
            <p:ph type="sldNum" sz="quarter" idx="12"/>
          </p:nvPr>
        </p:nvSpPr>
        <p:spPr>
          <a:xfrm>
            <a:off x="8757265" y="6399758"/>
            <a:ext cx="2846282" cy="365125"/>
          </a:xfrm>
        </p:spPr>
        <p:txBody>
          <a:bodyPr/>
          <a:lstStyle/>
          <a:p>
            <a:fld id="{924B41C4-1474-8D42-B330-D2828683839D}" type="slidenum">
              <a:rPr lang="en-US" smtClean="0"/>
              <a:t>5</a:t>
            </a:fld>
            <a:endParaRPr lang="en-US" dirty="0"/>
          </a:p>
        </p:txBody>
      </p:sp>
      <p:sp>
        <p:nvSpPr>
          <p:cNvPr id="7" name="Content Placeholder 2">
            <a:extLst>
              <a:ext uri="{FF2B5EF4-FFF2-40B4-BE49-F238E27FC236}">
                <a16:creationId xmlns:a16="http://schemas.microsoft.com/office/drawing/2014/main" id="{96A76E17-8C2D-4EA2-AB3F-1A4C3FE58C20}"/>
              </a:ext>
            </a:extLst>
          </p:cNvPr>
          <p:cNvSpPr txBox="1">
            <a:spLocks/>
          </p:cNvSpPr>
          <p:nvPr/>
        </p:nvSpPr>
        <p:spPr>
          <a:xfrm>
            <a:off x="4452980" y="1794415"/>
            <a:ext cx="2489455" cy="922461"/>
          </a:xfrm>
          <a:prstGeom prst="rect">
            <a:avLst/>
          </a:prstGeom>
        </p:spPr>
        <p:txBody>
          <a:bodyPr vert="horz" lIns="121954" tIns="60977" rIns="121954" bIns="60977" rtlCol="0">
            <a:no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n-US" sz="2800" b="1" dirty="0">
                <a:solidFill>
                  <a:schemeClr val="accent3">
                    <a:lumMod val="75000"/>
                  </a:schemeClr>
                </a:solidFill>
                <a:latin typeface="Calibri Light" panose="020F0302020204030204" pitchFamily="34" charset="0"/>
                <a:cs typeface="Calibri Light" panose="020F0302020204030204" pitchFamily="34" charset="0"/>
              </a:rPr>
              <a:t>SoSE 2024</a:t>
            </a:r>
          </a:p>
        </p:txBody>
      </p:sp>
      <p:sp>
        <p:nvSpPr>
          <p:cNvPr id="8" name="Content Placeholder 2">
            <a:extLst>
              <a:ext uri="{FF2B5EF4-FFF2-40B4-BE49-F238E27FC236}">
                <a16:creationId xmlns:a16="http://schemas.microsoft.com/office/drawing/2014/main" id="{63957FD8-BF32-4DBB-9E14-4FD74099B0BB}"/>
              </a:ext>
            </a:extLst>
          </p:cNvPr>
          <p:cNvSpPr txBox="1">
            <a:spLocks/>
          </p:cNvSpPr>
          <p:nvPr/>
        </p:nvSpPr>
        <p:spPr>
          <a:xfrm>
            <a:off x="8010179" y="1794415"/>
            <a:ext cx="3862811" cy="4525963"/>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lnSpc>
                <a:spcPct val="80000"/>
              </a:lnSpc>
              <a:spcBef>
                <a:spcPts val="0"/>
              </a:spcBef>
              <a:buNone/>
            </a:pPr>
            <a:r>
              <a:rPr lang="en-US" sz="2800" b="1" dirty="0">
                <a:solidFill>
                  <a:schemeClr val="accent3">
                    <a:lumMod val="75000"/>
                  </a:schemeClr>
                </a:solidFill>
                <a:latin typeface="Calibri Light" panose="020F0302020204030204" pitchFamily="34" charset="0"/>
                <a:cs typeface="Calibri Light" panose="020F0302020204030204" pitchFamily="34" charset="0"/>
              </a:rPr>
              <a:t>INCOSE                    International             Symposium</a:t>
            </a:r>
          </a:p>
        </p:txBody>
      </p:sp>
      <p:pic>
        <p:nvPicPr>
          <p:cNvPr id="19" name="Picture 18">
            <a:extLst>
              <a:ext uri="{FF2B5EF4-FFF2-40B4-BE49-F238E27FC236}">
                <a16:creationId xmlns:a16="http://schemas.microsoft.com/office/drawing/2014/main" id="{36706CA7-522E-49B1-ADEB-A82E23526021}"/>
              </a:ext>
            </a:extLst>
          </p:cNvPr>
          <p:cNvPicPr>
            <a:picLocks noChangeAspect="1"/>
          </p:cNvPicPr>
          <p:nvPr/>
        </p:nvPicPr>
        <p:blipFill>
          <a:blip r:embed="rId2"/>
          <a:stretch>
            <a:fillRect/>
          </a:stretch>
        </p:blipFill>
        <p:spPr>
          <a:xfrm>
            <a:off x="552320" y="4009120"/>
            <a:ext cx="2417679" cy="1553566"/>
          </a:xfrm>
          <a:prstGeom prst="rect">
            <a:avLst/>
          </a:prstGeom>
        </p:spPr>
      </p:pic>
      <p:sp>
        <p:nvSpPr>
          <p:cNvPr id="21" name="TextBox 20">
            <a:extLst>
              <a:ext uri="{FF2B5EF4-FFF2-40B4-BE49-F238E27FC236}">
                <a16:creationId xmlns:a16="http://schemas.microsoft.com/office/drawing/2014/main" id="{A96F446D-F353-47C0-99A8-7B443827CB04}"/>
              </a:ext>
            </a:extLst>
          </p:cNvPr>
          <p:cNvSpPr txBox="1"/>
          <p:nvPr/>
        </p:nvSpPr>
        <p:spPr>
          <a:xfrm>
            <a:off x="-44019" y="5656747"/>
            <a:ext cx="3610357" cy="338554"/>
          </a:xfrm>
          <a:prstGeom prst="rect">
            <a:avLst/>
          </a:prstGeom>
          <a:noFill/>
        </p:spPr>
        <p:txBody>
          <a:bodyPr wrap="square">
            <a:spAutoFit/>
          </a:bodyPr>
          <a:lstStyle/>
          <a:p>
            <a:pPr algn="ctr"/>
            <a:r>
              <a:rPr lang="en-US" sz="1600" b="1" dirty="0"/>
              <a:t>https://2024.ieeesyscon.org/</a:t>
            </a:r>
          </a:p>
        </p:txBody>
      </p:sp>
      <p:sp>
        <p:nvSpPr>
          <p:cNvPr id="23" name="TextBox 22">
            <a:extLst>
              <a:ext uri="{FF2B5EF4-FFF2-40B4-BE49-F238E27FC236}">
                <a16:creationId xmlns:a16="http://schemas.microsoft.com/office/drawing/2014/main" id="{E2ABE243-81AB-46FA-A74F-006D1A96A81C}"/>
              </a:ext>
            </a:extLst>
          </p:cNvPr>
          <p:cNvSpPr txBox="1"/>
          <p:nvPr/>
        </p:nvSpPr>
        <p:spPr>
          <a:xfrm>
            <a:off x="8134064" y="5621986"/>
            <a:ext cx="3615041" cy="338554"/>
          </a:xfrm>
          <a:prstGeom prst="rect">
            <a:avLst/>
          </a:prstGeom>
          <a:noFill/>
        </p:spPr>
        <p:txBody>
          <a:bodyPr wrap="square">
            <a:spAutoFit/>
          </a:bodyPr>
          <a:lstStyle/>
          <a:p>
            <a:r>
              <a:rPr lang="en-US" sz="1600" b="1" dirty="0"/>
              <a:t>https://www.incose.org/symp2024</a:t>
            </a:r>
          </a:p>
        </p:txBody>
      </p:sp>
      <p:sp>
        <p:nvSpPr>
          <p:cNvPr id="25" name="TextBox 24">
            <a:extLst>
              <a:ext uri="{FF2B5EF4-FFF2-40B4-BE49-F238E27FC236}">
                <a16:creationId xmlns:a16="http://schemas.microsoft.com/office/drawing/2014/main" id="{A1691F3B-2D52-4DBA-A36B-6A59F41FD24E}"/>
              </a:ext>
            </a:extLst>
          </p:cNvPr>
          <p:cNvSpPr txBox="1"/>
          <p:nvPr/>
        </p:nvSpPr>
        <p:spPr>
          <a:xfrm>
            <a:off x="3754995" y="5687524"/>
            <a:ext cx="3885425" cy="338554"/>
          </a:xfrm>
          <a:prstGeom prst="rect">
            <a:avLst/>
          </a:prstGeom>
          <a:noFill/>
        </p:spPr>
        <p:txBody>
          <a:bodyPr wrap="square">
            <a:spAutoFit/>
          </a:bodyPr>
          <a:lstStyle/>
          <a:p>
            <a:pPr algn="ctr"/>
            <a:r>
              <a:rPr lang="en-US" sz="1600" b="1" dirty="0"/>
              <a:t>https://sosengineering.org/2024/</a:t>
            </a:r>
          </a:p>
        </p:txBody>
      </p:sp>
      <p:sp>
        <p:nvSpPr>
          <p:cNvPr id="18" name="Rectangle 17">
            <a:extLst>
              <a:ext uri="{FF2B5EF4-FFF2-40B4-BE49-F238E27FC236}">
                <a16:creationId xmlns:a16="http://schemas.microsoft.com/office/drawing/2014/main" id="{A6AA4DEB-79D9-D69B-9A74-F551E1F27ECD}"/>
              </a:ext>
            </a:extLst>
          </p:cNvPr>
          <p:cNvSpPr/>
          <p:nvPr/>
        </p:nvSpPr>
        <p:spPr>
          <a:xfrm>
            <a:off x="4524568" y="3301173"/>
            <a:ext cx="2786106" cy="110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pic>
        <p:nvPicPr>
          <p:cNvPr id="9" name="Picture 8">
            <a:extLst>
              <a:ext uri="{FF2B5EF4-FFF2-40B4-BE49-F238E27FC236}">
                <a16:creationId xmlns:a16="http://schemas.microsoft.com/office/drawing/2014/main" id="{0983C26C-8FD8-478F-7359-572CE4FD51A3}"/>
              </a:ext>
            </a:extLst>
          </p:cNvPr>
          <p:cNvPicPr>
            <a:picLocks noChangeAspect="1"/>
          </p:cNvPicPr>
          <p:nvPr/>
        </p:nvPicPr>
        <p:blipFill rotWithShape="1">
          <a:blip r:embed="rId3"/>
          <a:srcRect r="5526"/>
          <a:stretch/>
        </p:blipFill>
        <p:spPr>
          <a:xfrm>
            <a:off x="469351" y="2477687"/>
            <a:ext cx="2786106" cy="1531433"/>
          </a:xfrm>
          <a:prstGeom prst="rect">
            <a:avLst/>
          </a:prstGeom>
          <a:ln>
            <a:solidFill>
              <a:srgbClr val="669900"/>
            </a:solidFill>
          </a:ln>
        </p:spPr>
      </p:pic>
      <p:pic>
        <p:nvPicPr>
          <p:cNvPr id="12" name="Picture 11">
            <a:extLst>
              <a:ext uri="{FF2B5EF4-FFF2-40B4-BE49-F238E27FC236}">
                <a16:creationId xmlns:a16="http://schemas.microsoft.com/office/drawing/2014/main" id="{9CFBEDED-F7E3-291A-E1A4-A62D2F615122}"/>
              </a:ext>
            </a:extLst>
          </p:cNvPr>
          <p:cNvPicPr>
            <a:picLocks noChangeAspect="1"/>
          </p:cNvPicPr>
          <p:nvPr/>
        </p:nvPicPr>
        <p:blipFill rotWithShape="1">
          <a:blip r:embed="rId4"/>
          <a:srcRect t="19694"/>
          <a:stretch/>
        </p:blipFill>
        <p:spPr>
          <a:xfrm>
            <a:off x="3522009" y="2485507"/>
            <a:ext cx="4351397" cy="1230081"/>
          </a:xfrm>
          <a:prstGeom prst="rect">
            <a:avLst/>
          </a:prstGeom>
        </p:spPr>
      </p:pic>
      <p:pic>
        <p:nvPicPr>
          <p:cNvPr id="15" name="Picture 14">
            <a:extLst>
              <a:ext uri="{FF2B5EF4-FFF2-40B4-BE49-F238E27FC236}">
                <a16:creationId xmlns:a16="http://schemas.microsoft.com/office/drawing/2014/main" id="{6F0B992C-B410-4A36-B3E8-A9B297292D04}"/>
              </a:ext>
            </a:extLst>
          </p:cNvPr>
          <p:cNvPicPr>
            <a:picLocks noChangeAspect="1"/>
          </p:cNvPicPr>
          <p:nvPr/>
        </p:nvPicPr>
        <p:blipFill>
          <a:blip r:embed="rId5"/>
          <a:stretch>
            <a:fillRect/>
          </a:stretch>
        </p:blipFill>
        <p:spPr>
          <a:xfrm>
            <a:off x="4731883" y="3910792"/>
            <a:ext cx="1931649" cy="1651894"/>
          </a:xfrm>
          <a:prstGeom prst="rect">
            <a:avLst/>
          </a:prstGeom>
        </p:spPr>
      </p:pic>
      <p:pic>
        <p:nvPicPr>
          <p:cNvPr id="16" name="Picture 15">
            <a:extLst>
              <a:ext uri="{FF2B5EF4-FFF2-40B4-BE49-F238E27FC236}">
                <a16:creationId xmlns:a16="http://schemas.microsoft.com/office/drawing/2014/main" id="{89522196-282F-6A90-787F-C880FB3EF44E}"/>
              </a:ext>
            </a:extLst>
          </p:cNvPr>
          <p:cNvPicPr>
            <a:picLocks noChangeAspect="1"/>
          </p:cNvPicPr>
          <p:nvPr/>
        </p:nvPicPr>
        <p:blipFill>
          <a:blip r:embed="rId6"/>
          <a:stretch>
            <a:fillRect/>
          </a:stretch>
        </p:blipFill>
        <p:spPr>
          <a:xfrm>
            <a:off x="8059896" y="2977218"/>
            <a:ext cx="3823274" cy="1277701"/>
          </a:xfrm>
          <a:prstGeom prst="rect">
            <a:avLst/>
          </a:prstGeom>
        </p:spPr>
      </p:pic>
      <p:pic>
        <p:nvPicPr>
          <p:cNvPr id="20" name="Picture 19">
            <a:extLst>
              <a:ext uri="{FF2B5EF4-FFF2-40B4-BE49-F238E27FC236}">
                <a16:creationId xmlns:a16="http://schemas.microsoft.com/office/drawing/2014/main" id="{6F448DB3-435A-889B-F919-57EC11CFC609}"/>
              </a:ext>
            </a:extLst>
          </p:cNvPr>
          <p:cNvPicPr>
            <a:picLocks noChangeAspect="1"/>
          </p:cNvPicPr>
          <p:nvPr/>
        </p:nvPicPr>
        <p:blipFill>
          <a:blip r:embed="rId7"/>
          <a:stretch>
            <a:fillRect/>
          </a:stretch>
        </p:blipFill>
        <p:spPr>
          <a:xfrm>
            <a:off x="9018902" y="4435570"/>
            <a:ext cx="1909989" cy="1103939"/>
          </a:xfrm>
          <a:prstGeom prst="rect">
            <a:avLst/>
          </a:prstGeom>
        </p:spPr>
      </p:pic>
    </p:spTree>
    <p:extLst>
      <p:ext uri="{BB962C8B-B14F-4D97-AF65-F5344CB8AC3E}">
        <p14:creationId xmlns:p14="http://schemas.microsoft.com/office/powerpoint/2010/main" val="414642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C06C-2F87-47DE-AAAA-F5B7FA8F5509}"/>
              </a:ext>
            </a:extLst>
          </p:cNvPr>
          <p:cNvSpPr>
            <a:spLocks noGrp="1"/>
          </p:cNvSpPr>
          <p:nvPr>
            <p:ph type="title"/>
          </p:nvPr>
        </p:nvSpPr>
        <p:spPr/>
        <p:txBody>
          <a:bodyPr>
            <a:normAutofit fontScale="90000"/>
          </a:bodyPr>
          <a:lstStyle/>
          <a:p>
            <a:r>
              <a:rPr lang="en-US" sz="3600" b="1" dirty="0">
                <a:solidFill>
                  <a:schemeClr val="accent6"/>
                </a:solidFill>
                <a:latin typeface="Calibri Light" panose="020F0302020204030204" pitchFamily="34" charset="0"/>
                <a:cs typeface="Calibri Light" panose="020F0302020204030204" pitchFamily="34" charset="0"/>
              </a:rPr>
              <a:t>Conferences</a:t>
            </a:r>
            <a:br>
              <a:rPr lang="en-US" sz="3600" b="1" dirty="0">
                <a:solidFill>
                  <a:schemeClr val="accent6"/>
                </a:solidFill>
                <a:latin typeface="Calibri Light" panose="020F0302020204030204" pitchFamily="34" charset="0"/>
                <a:cs typeface="Calibri Light" panose="020F0302020204030204" pitchFamily="34" charset="0"/>
              </a:rPr>
            </a:br>
            <a:r>
              <a:rPr lang="en-US" sz="3600" b="1" dirty="0">
                <a:solidFill>
                  <a:schemeClr val="accent6"/>
                </a:solidFill>
                <a:latin typeface="Calibri Light" panose="020F0302020204030204" pitchFamily="34" charset="0"/>
                <a:cs typeface="Calibri Light" panose="020F0302020204030204" pitchFamily="34" charset="0"/>
              </a:rPr>
              <a:t>IEEE SoSE Conference 2023 SoSWG Panel</a:t>
            </a:r>
            <a:endParaRPr lang="en-US" sz="3600" b="1"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763D83AD-F88E-4D11-A717-456BB2F12EBC}"/>
              </a:ext>
            </a:extLst>
          </p:cNvPr>
          <p:cNvSpPr>
            <a:spLocks noGrp="1"/>
          </p:cNvSpPr>
          <p:nvPr>
            <p:ph type="dt" sz="half" idx="10"/>
          </p:nvPr>
        </p:nvSpPr>
        <p:spPr/>
        <p:txBody>
          <a:bodyPr/>
          <a:lstStyle/>
          <a:p>
            <a:fld id="{57ECC620-E195-0345-A72F-F397522C5CED}" type="datetime5">
              <a:rPr lang="fr-FR" smtClean="0"/>
              <a:t>23-févr.-24</a:t>
            </a:fld>
            <a:endParaRPr lang="en-US"/>
          </a:p>
        </p:txBody>
      </p:sp>
      <p:sp>
        <p:nvSpPr>
          <p:cNvPr id="5" name="Footer Placeholder 4">
            <a:extLst>
              <a:ext uri="{FF2B5EF4-FFF2-40B4-BE49-F238E27FC236}">
                <a16:creationId xmlns:a16="http://schemas.microsoft.com/office/drawing/2014/main" id="{FB8992B5-5B99-4DA8-9CE1-B4BDCE3AB1E9}"/>
              </a:ext>
            </a:extLst>
          </p:cNvPr>
          <p:cNvSpPr>
            <a:spLocks noGrp="1"/>
          </p:cNvSpPr>
          <p:nvPr>
            <p:ph type="ftr" sz="quarter" idx="11"/>
          </p:nvPr>
        </p:nvSpPr>
        <p:spPr/>
        <p:txBody>
          <a:bodyPr/>
          <a:lstStyle/>
          <a:p>
            <a:r>
              <a:rPr lang="en-US"/>
              <a:t>www.incose.org/IW2022</a:t>
            </a:r>
            <a:endParaRPr lang="en-US" dirty="0"/>
          </a:p>
        </p:txBody>
      </p:sp>
      <p:sp>
        <p:nvSpPr>
          <p:cNvPr id="6" name="Slide Number Placeholder 5">
            <a:extLst>
              <a:ext uri="{FF2B5EF4-FFF2-40B4-BE49-F238E27FC236}">
                <a16:creationId xmlns:a16="http://schemas.microsoft.com/office/drawing/2014/main" id="{F235485C-99B5-4BEA-8AF6-57BC4CE8FC5F}"/>
              </a:ext>
            </a:extLst>
          </p:cNvPr>
          <p:cNvSpPr>
            <a:spLocks noGrp="1"/>
          </p:cNvSpPr>
          <p:nvPr>
            <p:ph type="sldNum" sz="quarter" idx="12"/>
          </p:nvPr>
        </p:nvSpPr>
        <p:spPr/>
        <p:txBody>
          <a:bodyPr/>
          <a:lstStyle/>
          <a:p>
            <a:fld id="{924B41C4-1474-8D42-B330-D2828683839D}" type="slidenum">
              <a:rPr lang="en-US" smtClean="0"/>
              <a:t>6</a:t>
            </a:fld>
            <a:endParaRPr lang="en-US"/>
          </a:p>
        </p:txBody>
      </p:sp>
      <p:sp>
        <p:nvSpPr>
          <p:cNvPr id="15" name="TextBox 14">
            <a:extLst>
              <a:ext uri="{FF2B5EF4-FFF2-40B4-BE49-F238E27FC236}">
                <a16:creationId xmlns:a16="http://schemas.microsoft.com/office/drawing/2014/main" id="{E0152B62-D1DF-45EE-9503-70AA1ADBAEC3}"/>
              </a:ext>
            </a:extLst>
          </p:cNvPr>
          <p:cNvSpPr txBox="1"/>
          <p:nvPr/>
        </p:nvSpPr>
        <p:spPr>
          <a:xfrm>
            <a:off x="5637162" y="1631986"/>
            <a:ext cx="6254044" cy="2394502"/>
          </a:xfrm>
          <a:prstGeom prst="rect">
            <a:avLst/>
          </a:prstGeom>
          <a:noFill/>
        </p:spPr>
        <p:txBody>
          <a:bodyPr wrap="square" rtlCol="0">
            <a:spAutoFit/>
          </a:bodyPr>
          <a:lstStyle/>
          <a:p>
            <a:pPr marL="457200" indent="-457200">
              <a:lnSpc>
                <a:spcPct val="90000"/>
              </a:lnSpc>
              <a:spcBef>
                <a:spcPts val="600"/>
              </a:spcBef>
              <a:buFont typeface="Arial" panose="020B0604020202020204" pitchFamily="34" charset="0"/>
              <a:buChar char="•"/>
            </a:pPr>
            <a:r>
              <a:rPr lang="en-US" b="1" dirty="0">
                <a:latin typeface="Calibri Light" panose="020F0302020204030204" pitchFamily="34" charset="0"/>
                <a:ea typeface="Calibri" panose="020F0502020204030204" pitchFamily="34" charset="0"/>
                <a:cs typeface="Calibri Light" panose="020F0302020204030204" pitchFamily="34" charset="0"/>
              </a:rPr>
              <a:t>INCOSE is a partner in this conference</a:t>
            </a:r>
          </a:p>
          <a:p>
            <a:pPr marL="457200" indent="-457200">
              <a:lnSpc>
                <a:spcPct val="90000"/>
              </a:lnSpc>
              <a:spcBef>
                <a:spcPts val="600"/>
              </a:spcBef>
              <a:buFont typeface="Arial" panose="020B0604020202020204" pitchFamily="34" charset="0"/>
              <a:buChar char="•"/>
            </a:pPr>
            <a:r>
              <a:rPr lang="en-US" b="1" dirty="0">
                <a:latin typeface="Calibri Light" panose="020F0302020204030204" pitchFamily="34" charset="0"/>
                <a:cs typeface="Calibri Light" panose="020F0302020204030204" pitchFamily="34" charset="0"/>
              </a:rPr>
              <a:t>Traditionally, the SoS WG has sponsored one or more sessions</a:t>
            </a:r>
          </a:p>
          <a:p>
            <a:pPr marL="1066968" lvl="1" indent="-457200">
              <a:lnSpc>
                <a:spcPct val="90000"/>
              </a:lnSpc>
              <a:spcBef>
                <a:spcPts val="600"/>
              </a:spcBef>
              <a:buFont typeface="Arial" panose="020B0604020202020204" pitchFamily="34" charset="0"/>
              <a:buChar char="•"/>
            </a:pPr>
            <a:r>
              <a:rPr lang="en-US" b="1" dirty="0">
                <a:latin typeface="Calibri Light" panose="020F0302020204030204" pitchFamily="34" charset="0"/>
                <a:cs typeface="Calibri Light" panose="020F0302020204030204" pitchFamily="34" charset="0"/>
              </a:rPr>
              <a:t>2021: SoS and Complexity</a:t>
            </a:r>
          </a:p>
          <a:p>
            <a:pPr marL="1066968" lvl="1" indent="-457200">
              <a:lnSpc>
                <a:spcPct val="90000"/>
              </a:lnSpc>
              <a:spcBef>
                <a:spcPts val="600"/>
              </a:spcBef>
              <a:buFont typeface="Arial" panose="020B0604020202020204" pitchFamily="34" charset="0"/>
              <a:buChar char="•"/>
            </a:pPr>
            <a:r>
              <a:rPr lang="en-US" b="1" dirty="0">
                <a:latin typeface="Calibri Light" panose="020F0302020204030204" pitchFamily="34" charset="0"/>
                <a:cs typeface="Calibri Light" panose="020F0302020204030204" pitchFamily="34" charset="0"/>
              </a:rPr>
              <a:t>2022: SoS and INCOSE Vision</a:t>
            </a:r>
          </a:p>
          <a:p>
            <a:pPr marL="1066968" lvl="1" indent="-457200">
              <a:lnSpc>
                <a:spcPct val="90000"/>
              </a:lnSpc>
              <a:spcBef>
                <a:spcPts val="600"/>
              </a:spcBef>
              <a:buFont typeface="Arial" panose="020B0604020202020204" pitchFamily="34" charset="0"/>
              <a:buChar char="•"/>
            </a:pPr>
            <a:r>
              <a:rPr lang="en-US" b="1" dirty="0">
                <a:latin typeface="Calibri Light" panose="020F0302020204030204" pitchFamily="34" charset="0"/>
                <a:cs typeface="Calibri Light" panose="020F0302020204030204" pitchFamily="34" charset="0"/>
              </a:rPr>
              <a:t>2023: SoS Pain Points</a:t>
            </a:r>
          </a:p>
        </p:txBody>
      </p:sp>
      <p:sp>
        <p:nvSpPr>
          <p:cNvPr id="16" name="Rectangle 15">
            <a:extLst>
              <a:ext uri="{FF2B5EF4-FFF2-40B4-BE49-F238E27FC236}">
                <a16:creationId xmlns:a16="http://schemas.microsoft.com/office/drawing/2014/main" id="{FF834ED8-5D0F-4CC8-8700-5ACE812A4970}"/>
              </a:ext>
            </a:extLst>
          </p:cNvPr>
          <p:cNvSpPr/>
          <p:nvPr/>
        </p:nvSpPr>
        <p:spPr>
          <a:xfrm>
            <a:off x="354528" y="4778477"/>
            <a:ext cx="4929637" cy="14034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Light" panose="020F0302020204030204" pitchFamily="34" charset="0"/>
                <a:cs typeface="Calibri Light" panose="020F0302020204030204" pitchFamily="34" charset="0"/>
              </a:rPr>
              <a:t>2023 INCOSE Panel: SoS Pain Points</a:t>
            </a:r>
          </a:p>
          <a:p>
            <a:pPr algn="ctr"/>
            <a:r>
              <a:rPr lang="en-US" sz="2000" b="1" dirty="0">
                <a:latin typeface="Calibri Light" panose="020F0302020204030204" pitchFamily="34" charset="0"/>
                <a:cs typeface="Calibri Light" panose="020F0302020204030204" pitchFamily="34" charset="0"/>
              </a:rPr>
              <a:t>10-year retrospective</a:t>
            </a:r>
          </a:p>
          <a:p>
            <a:pPr algn="ctr"/>
            <a:r>
              <a:rPr lang="en-US" sz="2000" b="1" dirty="0">
                <a:latin typeface="Calibri Light" panose="020F0302020204030204" pitchFamily="34" charset="0"/>
                <a:cs typeface="Calibri Light" panose="020F0302020204030204" pitchFamily="34" charset="0"/>
              </a:rPr>
              <a:t>Roedler, Dahmann, Harding, Axelsson</a:t>
            </a:r>
          </a:p>
        </p:txBody>
      </p:sp>
      <p:grpSp>
        <p:nvGrpSpPr>
          <p:cNvPr id="17" name="Group 16">
            <a:extLst>
              <a:ext uri="{FF2B5EF4-FFF2-40B4-BE49-F238E27FC236}">
                <a16:creationId xmlns:a16="http://schemas.microsoft.com/office/drawing/2014/main" id="{A027BA57-C004-62B9-47CA-E95A711A7C99}"/>
              </a:ext>
            </a:extLst>
          </p:cNvPr>
          <p:cNvGrpSpPr/>
          <p:nvPr/>
        </p:nvGrpSpPr>
        <p:grpSpPr>
          <a:xfrm>
            <a:off x="274432" y="1472837"/>
            <a:ext cx="5009733" cy="3131168"/>
            <a:chOff x="1794933" y="534289"/>
            <a:chExt cx="8473017" cy="5789422"/>
          </a:xfrm>
        </p:grpSpPr>
        <p:pic>
          <p:nvPicPr>
            <p:cNvPr id="8" name="Picture 7">
              <a:extLst>
                <a:ext uri="{FF2B5EF4-FFF2-40B4-BE49-F238E27FC236}">
                  <a16:creationId xmlns:a16="http://schemas.microsoft.com/office/drawing/2014/main" id="{E116C78B-5A36-D7B5-1542-1F8F454EE861}"/>
                </a:ext>
              </a:extLst>
            </p:cNvPr>
            <p:cNvPicPr>
              <a:picLocks noChangeAspect="1"/>
            </p:cNvPicPr>
            <p:nvPr/>
          </p:nvPicPr>
          <p:blipFill rotWithShape="1">
            <a:blip r:embed="rId2"/>
            <a:srcRect l="16056" r="14595"/>
            <a:stretch/>
          </p:blipFill>
          <p:spPr>
            <a:xfrm>
              <a:off x="1930400" y="534289"/>
              <a:ext cx="8337550" cy="5789422"/>
            </a:xfrm>
            <a:prstGeom prst="rect">
              <a:avLst/>
            </a:prstGeom>
          </p:spPr>
        </p:pic>
        <p:sp>
          <p:nvSpPr>
            <p:cNvPr id="10" name="Rectangle 9">
              <a:extLst>
                <a:ext uri="{FF2B5EF4-FFF2-40B4-BE49-F238E27FC236}">
                  <a16:creationId xmlns:a16="http://schemas.microsoft.com/office/drawing/2014/main" id="{4BC32C0F-0865-EDB3-F305-4BE4BFC81369}"/>
                </a:ext>
              </a:extLst>
            </p:cNvPr>
            <p:cNvSpPr/>
            <p:nvPr/>
          </p:nvSpPr>
          <p:spPr>
            <a:xfrm>
              <a:off x="1794933" y="1162756"/>
              <a:ext cx="361245" cy="164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6EDCA94-FF7E-0BB1-2ED2-12FD66568598}"/>
              </a:ext>
            </a:extLst>
          </p:cNvPr>
          <p:cNvGrpSpPr/>
          <p:nvPr/>
        </p:nvGrpSpPr>
        <p:grpSpPr>
          <a:xfrm>
            <a:off x="5765801" y="4176677"/>
            <a:ext cx="3202323" cy="2005202"/>
            <a:chOff x="125238" y="4495800"/>
            <a:chExt cx="3330961" cy="2164080"/>
          </a:xfrm>
        </p:grpSpPr>
        <p:pic>
          <p:nvPicPr>
            <p:cNvPr id="20" name="Picture 19">
              <a:extLst>
                <a:ext uri="{FF2B5EF4-FFF2-40B4-BE49-F238E27FC236}">
                  <a16:creationId xmlns:a16="http://schemas.microsoft.com/office/drawing/2014/main" id="{901A3B23-DD63-1B99-5E01-1D3D123BCBB0}"/>
                </a:ext>
              </a:extLst>
            </p:cNvPr>
            <p:cNvPicPr>
              <a:picLocks noChangeAspect="1"/>
            </p:cNvPicPr>
            <p:nvPr/>
          </p:nvPicPr>
          <p:blipFill rotWithShape="1">
            <a:blip r:embed="rId3"/>
            <a:srcRect b="10574"/>
            <a:stretch/>
          </p:blipFill>
          <p:spPr>
            <a:xfrm>
              <a:off x="125238" y="4984335"/>
              <a:ext cx="3330961" cy="1675545"/>
            </a:xfrm>
            <a:prstGeom prst="rect">
              <a:avLst/>
            </a:prstGeom>
          </p:spPr>
        </p:pic>
        <p:pic>
          <p:nvPicPr>
            <p:cNvPr id="22" name="Picture 21">
              <a:extLst>
                <a:ext uri="{FF2B5EF4-FFF2-40B4-BE49-F238E27FC236}">
                  <a16:creationId xmlns:a16="http://schemas.microsoft.com/office/drawing/2014/main" id="{D025B2B1-B338-C928-6EA1-04DDDD6A1928}"/>
                </a:ext>
              </a:extLst>
            </p:cNvPr>
            <p:cNvPicPr>
              <a:picLocks noChangeAspect="1"/>
            </p:cNvPicPr>
            <p:nvPr/>
          </p:nvPicPr>
          <p:blipFill>
            <a:blip r:embed="rId4"/>
            <a:stretch>
              <a:fillRect/>
            </a:stretch>
          </p:blipFill>
          <p:spPr>
            <a:xfrm>
              <a:off x="125239" y="4495800"/>
              <a:ext cx="3330960" cy="892253"/>
            </a:xfrm>
            <a:prstGeom prst="rect">
              <a:avLst/>
            </a:prstGeom>
          </p:spPr>
        </p:pic>
      </p:grpSp>
      <p:pic>
        <p:nvPicPr>
          <p:cNvPr id="7" name="Picture 6">
            <a:extLst>
              <a:ext uri="{FF2B5EF4-FFF2-40B4-BE49-F238E27FC236}">
                <a16:creationId xmlns:a16="http://schemas.microsoft.com/office/drawing/2014/main" id="{1E775A16-D988-43E8-85DD-76DF4953E893}"/>
              </a:ext>
            </a:extLst>
          </p:cNvPr>
          <p:cNvPicPr>
            <a:picLocks noChangeAspect="1"/>
          </p:cNvPicPr>
          <p:nvPr/>
        </p:nvPicPr>
        <p:blipFill>
          <a:blip r:embed="rId5"/>
          <a:stretch>
            <a:fillRect/>
          </a:stretch>
        </p:blipFill>
        <p:spPr>
          <a:xfrm>
            <a:off x="9153685" y="4604005"/>
            <a:ext cx="2690137" cy="1312152"/>
          </a:xfrm>
          <a:prstGeom prst="rect">
            <a:avLst/>
          </a:prstGeom>
        </p:spPr>
      </p:pic>
    </p:spTree>
    <p:extLst>
      <p:ext uri="{BB962C8B-B14F-4D97-AF65-F5344CB8AC3E}">
        <p14:creationId xmlns:p14="http://schemas.microsoft.com/office/powerpoint/2010/main" val="106410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4B38-C200-EFEE-4846-86CF181E258D}"/>
              </a:ext>
            </a:extLst>
          </p:cNvPr>
          <p:cNvSpPr>
            <a:spLocks noGrp="1"/>
          </p:cNvSpPr>
          <p:nvPr>
            <p:ph type="title"/>
          </p:nvPr>
        </p:nvSpPr>
        <p:spPr>
          <a:xfrm>
            <a:off x="1054100" y="226020"/>
            <a:ext cx="10534333" cy="1143000"/>
          </a:xfrm>
        </p:spPr>
        <p:txBody>
          <a:bodyPr/>
          <a:lstStyle/>
          <a:p>
            <a:r>
              <a:rPr lang="en-US" sz="4000" b="1" dirty="0">
                <a:latin typeface="Calibri Light" panose="020F0302020204030204" pitchFamily="34" charset="0"/>
                <a:cs typeface="Calibri Light" panose="020F0302020204030204" pitchFamily="34" charset="0"/>
              </a:rPr>
              <a:t>SoSE 2024</a:t>
            </a:r>
          </a:p>
        </p:txBody>
      </p:sp>
      <p:sp>
        <p:nvSpPr>
          <p:cNvPr id="4" name="Footer Placeholder 3">
            <a:extLst>
              <a:ext uri="{FF2B5EF4-FFF2-40B4-BE49-F238E27FC236}">
                <a16:creationId xmlns:a16="http://schemas.microsoft.com/office/drawing/2014/main" id="{AAA487F5-B9B1-E3C6-E57F-87B58055DE1A}"/>
              </a:ext>
            </a:extLst>
          </p:cNvPr>
          <p:cNvSpPr>
            <a:spLocks noGrp="1"/>
          </p:cNvSpPr>
          <p:nvPr>
            <p:ph type="ftr" sz="quarter" idx="11"/>
          </p:nvPr>
        </p:nvSpPr>
        <p:spPr/>
        <p:txBody>
          <a:bodyPr/>
          <a:lstStyle/>
          <a:p>
            <a:r>
              <a:rPr lang="en-US"/>
              <a:t>www.incose.org/IW2024</a:t>
            </a:r>
            <a:endParaRPr lang="en-US" dirty="0"/>
          </a:p>
        </p:txBody>
      </p:sp>
      <p:sp>
        <p:nvSpPr>
          <p:cNvPr id="5" name="Slide Number Placeholder 4">
            <a:extLst>
              <a:ext uri="{FF2B5EF4-FFF2-40B4-BE49-F238E27FC236}">
                <a16:creationId xmlns:a16="http://schemas.microsoft.com/office/drawing/2014/main" id="{43A55125-FFB2-9FCC-BDE2-B9810363CB40}"/>
              </a:ext>
            </a:extLst>
          </p:cNvPr>
          <p:cNvSpPr>
            <a:spLocks noGrp="1"/>
          </p:cNvSpPr>
          <p:nvPr>
            <p:ph type="sldNum" sz="quarter" idx="12"/>
          </p:nvPr>
        </p:nvSpPr>
        <p:spPr/>
        <p:txBody>
          <a:bodyPr/>
          <a:lstStyle/>
          <a:p>
            <a:fld id="{924B41C4-1474-8D42-B330-D2828683839D}" type="slidenum">
              <a:rPr lang="en-US" smtClean="0"/>
              <a:t>7</a:t>
            </a:fld>
            <a:endParaRPr lang="en-US"/>
          </a:p>
        </p:txBody>
      </p:sp>
      <p:pic>
        <p:nvPicPr>
          <p:cNvPr id="9" name="Picture 8">
            <a:extLst>
              <a:ext uri="{FF2B5EF4-FFF2-40B4-BE49-F238E27FC236}">
                <a16:creationId xmlns:a16="http://schemas.microsoft.com/office/drawing/2014/main" id="{3B8C67F9-8069-3737-7128-9F1E953DAB86}"/>
              </a:ext>
            </a:extLst>
          </p:cNvPr>
          <p:cNvPicPr>
            <a:picLocks noChangeAspect="1"/>
          </p:cNvPicPr>
          <p:nvPr/>
        </p:nvPicPr>
        <p:blipFill>
          <a:blip r:embed="rId2"/>
          <a:stretch>
            <a:fillRect/>
          </a:stretch>
        </p:blipFill>
        <p:spPr>
          <a:xfrm>
            <a:off x="4652677" y="1425724"/>
            <a:ext cx="4149697" cy="1540214"/>
          </a:xfrm>
          <a:prstGeom prst="rect">
            <a:avLst/>
          </a:prstGeom>
        </p:spPr>
      </p:pic>
      <p:pic>
        <p:nvPicPr>
          <p:cNvPr id="11" name="Picture 10">
            <a:extLst>
              <a:ext uri="{FF2B5EF4-FFF2-40B4-BE49-F238E27FC236}">
                <a16:creationId xmlns:a16="http://schemas.microsoft.com/office/drawing/2014/main" id="{5F9B8063-E134-73B3-A336-E1DD87DB2C14}"/>
              </a:ext>
            </a:extLst>
          </p:cNvPr>
          <p:cNvPicPr>
            <a:picLocks noChangeAspect="1"/>
          </p:cNvPicPr>
          <p:nvPr/>
        </p:nvPicPr>
        <p:blipFill>
          <a:blip r:embed="rId3"/>
          <a:stretch>
            <a:fillRect/>
          </a:stretch>
        </p:blipFill>
        <p:spPr>
          <a:xfrm>
            <a:off x="414836" y="4982308"/>
            <a:ext cx="2019130" cy="986819"/>
          </a:xfrm>
          <a:prstGeom prst="rect">
            <a:avLst/>
          </a:prstGeom>
        </p:spPr>
      </p:pic>
      <p:pic>
        <p:nvPicPr>
          <p:cNvPr id="13" name="Picture 12">
            <a:extLst>
              <a:ext uri="{FF2B5EF4-FFF2-40B4-BE49-F238E27FC236}">
                <a16:creationId xmlns:a16="http://schemas.microsoft.com/office/drawing/2014/main" id="{A4AF0937-2618-AC20-3A80-693C84D19289}"/>
              </a:ext>
            </a:extLst>
          </p:cNvPr>
          <p:cNvPicPr>
            <a:picLocks noChangeAspect="1"/>
          </p:cNvPicPr>
          <p:nvPr/>
        </p:nvPicPr>
        <p:blipFill>
          <a:blip r:embed="rId4"/>
          <a:stretch>
            <a:fillRect/>
          </a:stretch>
        </p:blipFill>
        <p:spPr>
          <a:xfrm>
            <a:off x="2513840" y="4767684"/>
            <a:ext cx="1740597" cy="1374777"/>
          </a:xfrm>
          <a:prstGeom prst="rect">
            <a:avLst/>
          </a:prstGeom>
        </p:spPr>
      </p:pic>
      <p:pic>
        <p:nvPicPr>
          <p:cNvPr id="15" name="Picture 14">
            <a:extLst>
              <a:ext uri="{FF2B5EF4-FFF2-40B4-BE49-F238E27FC236}">
                <a16:creationId xmlns:a16="http://schemas.microsoft.com/office/drawing/2014/main" id="{38394FDD-A7FA-D258-116E-80F69675B49B}"/>
              </a:ext>
            </a:extLst>
          </p:cNvPr>
          <p:cNvPicPr>
            <a:picLocks noChangeAspect="1"/>
          </p:cNvPicPr>
          <p:nvPr/>
        </p:nvPicPr>
        <p:blipFill rotWithShape="1">
          <a:blip r:embed="rId5"/>
          <a:srcRect t="26859" b="28096"/>
          <a:stretch/>
        </p:blipFill>
        <p:spPr>
          <a:xfrm>
            <a:off x="4731080" y="4665840"/>
            <a:ext cx="4382866" cy="1143000"/>
          </a:xfrm>
          <a:prstGeom prst="rect">
            <a:avLst/>
          </a:prstGeom>
        </p:spPr>
      </p:pic>
      <p:pic>
        <p:nvPicPr>
          <p:cNvPr id="17" name="Picture 16">
            <a:extLst>
              <a:ext uri="{FF2B5EF4-FFF2-40B4-BE49-F238E27FC236}">
                <a16:creationId xmlns:a16="http://schemas.microsoft.com/office/drawing/2014/main" id="{726BE0D6-AEEC-9F7B-3CB1-2E02EBE4646D}"/>
              </a:ext>
            </a:extLst>
          </p:cNvPr>
          <p:cNvPicPr>
            <a:picLocks noChangeAspect="1"/>
          </p:cNvPicPr>
          <p:nvPr/>
        </p:nvPicPr>
        <p:blipFill>
          <a:blip r:embed="rId6"/>
          <a:stretch>
            <a:fillRect/>
          </a:stretch>
        </p:blipFill>
        <p:spPr>
          <a:xfrm>
            <a:off x="700162" y="1553652"/>
            <a:ext cx="3338376" cy="2364036"/>
          </a:xfrm>
          <a:prstGeom prst="rect">
            <a:avLst/>
          </a:prstGeom>
        </p:spPr>
      </p:pic>
      <p:sp>
        <p:nvSpPr>
          <p:cNvPr id="3" name="Content Placeholder 2">
            <a:extLst>
              <a:ext uri="{FF2B5EF4-FFF2-40B4-BE49-F238E27FC236}">
                <a16:creationId xmlns:a16="http://schemas.microsoft.com/office/drawing/2014/main" id="{4C926C62-E32D-7960-9285-6B3A75E5E37C}"/>
              </a:ext>
            </a:extLst>
          </p:cNvPr>
          <p:cNvSpPr>
            <a:spLocks noGrp="1"/>
          </p:cNvSpPr>
          <p:nvPr>
            <p:ph idx="1"/>
          </p:nvPr>
        </p:nvSpPr>
        <p:spPr>
          <a:xfrm>
            <a:off x="700162" y="3917688"/>
            <a:ext cx="3467608" cy="820190"/>
          </a:xfrm>
        </p:spPr>
        <p:txBody>
          <a:bodyPr>
            <a:normAutofit/>
          </a:bodyPr>
          <a:lstStyle/>
          <a:p>
            <a:pPr marL="0" indent="0">
              <a:buNone/>
            </a:pPr>
            <a:r>
              <a:rPr lang="en-US" sz="2000" b="1" dirty="0">
                <a:latin typeface="Calibri Light" panose="020F0302020204030204" pitchFamily="34" charset="0"/>
                <a:ea typeface="Calibri Light" panose="020F0302020204030204" pitchFamily="34" charset="0"/>
                <a:cs typeface="Calibri Light" panose="020F0302020204030204" pitchFamily="34" charset="0"/>
              </a:rPr>
              <a:t>MOU Signing Event between SoSE Conference and INCOSE </a:t>
            </a:r>
          </a:p>
        </p:txBody>
      </p:sp>
      <p:pic>
        <p:nvPicPr>
          <p:cNvPr id="22" name="Picture 21">
            <a:extLst>
              <a:ext uri="{FF2B5EF4-FFF2-40B4-BE49-F238E27FC236}">
                <a16:creationId xmlns:a16="http://schemas.microsoft.com/office/drawing/2014/main" id="{6420BECE-8921-69B9-FEBC-A0737AB1A5E6}"/>
              </a:ext>
            </a:extLst>
          </p:cNvPr>
          <p:cNvPicPr>
            <a:picLocks noChangeAspect="1"/>
          </p:cNvPicPr>
          <p:nvPr/>
        </p:nvPicPr>
        <p:blipFill rotWithShape="1">
          <a:blip r:embed="rId7"/>
          <a:srcRect t="19694"/>
          <a:stretch/>
        </p:blipFill>
        <p:spPr>
          <a:xfrm>
            <a:off x="4879339" y="3200848"/>
            <a:ext cx="3862812" cy="1230081"/>
          </a:xfrm>
          <a:prstGeom prst="rect">
            <a:avLst/>
          </a:prstGeom>
        </p:spPr>
      </p:pic>
      <p:sp>
        <p:nvSpPr>
          <p:cNvPr id="8" name="TextBox 7">
            <a:extLst>
              <a:ext uri="{FF2B5EF4-FFF2-40B4-BE49-F238E27FC236}">
                <a16:creationId xmlns:a16="http://schemas.microsoft.com/office/drawing/2014/main" id="{B21834B4-4C55-569A-1026-9C7FBB9D964A}"/>
              </a:ext>
            </a:extLst>
          </p:cNvPr>
          <p:cNvSpPr txBox="1"/>
          <p:nvPr/>
        </p:nvSpPr>
        <p:spPr>
          <a:xfrm>
            <a:off x="9304040" y="1470022"/>
            <a:ext cx="2431594" cy="4401205"/>
          </a:xfrm>
          <a:prstGeom prst="rect">
            <a:avLst/>
          </a:prstGeom>
          <a:noFill/>
        </p:spPr>
        <p:txBody>
          <a:bodyPr wrap="square" rtlCol="0">
            <a:spAutoFit/>
          </a:bodyPr>
          <a:lstStyle/>
          <a:p>
            <a:pPr rtl="0"/>
            <a:r>
              <a:rPr lang="en-US" sz="2000" b="1" dirty="0">
                <a:effectLst/>
                <a:latin typeface="Calibri Light" panose="020F0302020204030204" pitchFamily="34" charset="0"/>
                <a:ea typeface="Calibri Light" panose="020F0302020204030204" pitchFamily="34" charset="0"/>
                <a:cs typeface="Calibri Light" panose="020F0302020204030204" pitchFamily="34" charset="0"/>
              </a:rPr>
              <a:t>Keynotes:</a:t>
            </a:r>
          </a:p>
          <a:p>
            <a:pPr marL="285750" indent="-285750" rtl="0">
              <a:buFont typeface="Arial" panose="020B0604020202020204" pitchFamily="34" charset="0"/>
              <a:buChar char="•"/>
            </a:pPr>
            <a:r>
              <a:rPr lang="en-US" sz="2000" b="1" dirty="0">
                <a:latin typeface="Calibri Light" panose="020F0302020204030204" pitchFamily="34" charset="0"/>
                <a:ea typeface="Calibri Light" panose="020F0302020204030204" pitchFamily="34" charset="0"/>
                <a:cs typeface="Calibri Light" panose="020F0302020204030204" pitchFamily="34" charset="0"/>
              </a:rPr>
              <a:t>Marilee Wheaton, INCOSE Past President</a:t>
            </a:r>
          </a:p>
          <a:p>
            <a:pPr marL="285750" indent="-285750" rtl="0">
              <a:buFont typeface="Arial" panose="020B0604020202020204" pitchFamily="34" charset="0"/>
              <a:buChar char="•"/>
            </a:pPr>
            <a:r>
              <a:rPr lang="en-US" sz="2000" b="1" dirty="0">
                <a:effectLst/>
                <a:latin typeface="Calibri Light" panose="020F0302020204030204" pitchFamily="34" charset="0"/>
                <a:ea typeface="Calibri Light" panose="020F0302020204030204" pitchFamily="34" charset="0"/>
                <a:cs typeface="Calibri Light" panose="020F0302020204030204" pitchFamily="34" charset="0"/>
              </a:rPr>
              <a:t>Sky Matthews – IBM </a:t>
            </a:r>
          </a:p>
          <a:p>
            <a:pPr marL="285750" indent="-285750" rtl="0">
              <a:buFont typeface="Arial" panose="020B0604020202020204" pitchFamily="34" charset="0"/>
              <a:buChar char="•"/>
            </a:pPr>
            <a:r>
              <a:rPr lang="en-US" sz="2000" b="1" dirty="0">
                <a:effectLst/>
                <a:latin typeface="Calibri Light" panose="020F0302020204030204" pitchFamily="34" charset="0"/>
                <a:ea typeface="Calibri Light" panose="020F0302020204030204" pitchFamily="34" charset="0"/>
                <a:cs typeface="Calibri Light" panose="020F0302020204030204" pitchFamily="34" charset="0"/>
              </a:rPr>
              <a:t>John Palmer - Boeing</a:t>
            </a:r>
          </a:p>
          <a:p>
            <a:pPr rtl="0"/>
            <a:r>
              <a:rPr lang="en-US" sz="2000" b="1" dirty="0">
                <a:effectLst/>
                <a:latin typeface="Calibri Light" panose="020F0302020204030204" pitchFamily="34" charset="0"/>
                <a:ea typeface="Calibri Light" panose="020F0302020204030204" pitchFamily="34" charset="0"/>
                <a:cs typeface="Calibri Light" panose="020F0302020204030204" pitchFamily="34" charset="0"/>
              </a:rPr>
              <a:t> </a:t>
            </a:r>
          </a:p>
          <a:p>
            <a:pPr rtl="0"/>
            <a:r>
              <a:rPr lang="en-US" sz="2000" b="1" dirty="0">
                <a:effectLst/>
                <a:latin typeface="Calibri Light" panose="020F0302020204030204" pitchFamily="34" charset="0"/>
                <a:ea typeface="Calibri Light" panose="020F0302020204030204" pitchFamily="34" charset="0"/>
                <a:cs typeface="Calibri Light" panose="020F0302020204030204" pitchFamily="34" charset="0"/>
              </a:rPr>
              <a:t>INCOSE SoS Panel </a:t>
            </a:r>
          </a:p>
          <a:p>
            <a:pPr marL="342900" indent="-342900" rtl="0">
              <a:buFont typeface="Arial" panose="020B0604020202020204" pitchFamily="34" charset="0"/>
              <a:buChar char="•"/>
            </a:pPr>
            <a:r>
              <a:rPr lang="en-US" sz="2000" b="1" dirty="0">
                <a:effectLst/>
                <a:latin typeface="Calibri Light" panose="020F0302020204030204" pitchFamily="34" charset="0"/>
                <a:ea typeface="Calibri Light" panose="020F0302020204030204" pitchFamily="34" charset="0"/>
                <a:cs typeface="Calibri Light" panose="020F0302020204030204" pitchFamily="34" charset="0"/>
              </a:rPr>
              <a:t>“The Impact of Advanced Technologies on SoSE”</a:t>
            </a:r>
            <a:endParaRPr lang="en-US" sz="20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0598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3829017" y="1420817"/>
            <a:ext cx="8328457" cy="4951414"/>
          </a:xfrm>
          <a:solidFill>
            <a:schemeClr val="bg1"/>
          </a:solidFill>
        </p:spPr>
        <p:txBody>
          <a:bodyPr>
            <a:normAutofit fontScale="92500" lnSpcReduction="10000"/>
          </a:bodyPr>
          <a:lstStyle/>
          <a:p>
            <a:pPr marL="342900" marR="0" lvl="0" indent="-342900">
              <a:lnSpc>
                <a:spcPct val="105000"/>
              </a:lnSpc>
              <a:spcBef>
                <a:spcPts val="0"/>
              </a:spcBef>
              <a:spcAft>
                <a:spcPts val="800"/>
              </a:spcAft>
              <a:buFont typeface="Wingdings" panose="05000000000000000000" pitchFamily="2" charset="2"/>
              <a:buChar char=""/>
              <a:tabLst>
                <a:tab pos="228600" algn="l"/>
                <a:tab pos="685800" algn="l"/>
              </a:tabLst>
            </a:pPr>
            <a:r>
              <a:rPr lang="en-US" sz="2600" b="1" dirty="0">
                <a:effectLst/>
                <a:latin typeface="Calibri Light" panose="020F0302020204030204" pitchFamily="34" charset="0"/>
                <a:ea typeface="Calibri Light" panose="020F0302020204030204" pitchFamily="34" charset="0"/>
                <a:cs typeface="Calibri Light" panose="020F0302020204030204" pitchFamily="34" charset="0"/>
              </a:rPr>
              <a:t>Smart Cities</a:t>
            </a:r>
          </a:p>
          <a:p>
            <a:pPr marL="0" marR="0" indent="0">
              <a:lnSpc>
                <a:spcPct val="105000"/>
              </a:lnSpc>
              <a:spcBef>
                <a:spcPts val="0"/>
              </a:spcBef>
              <a:spcAft>
                <a:spcPts val="800"/>
              </a:spcAft>
              <a:buNone/>
            </a:pPr>
            <a:r>
              <a:rPr lang="en-US" sz="2200" b="1" dirty="0">
                <a:effectLst/>
                <a:latin typeface="Calibri Light" panose="020F0302020204030204" pitchFamily="34" charset="0"/>
                <a:ea typeface="Calibri Light" panose="020F0302020204030204" pitchFamily="34" charset="0"/>
                <a:cs typeface="Calibri Light" panose="020F0302020204030204" pitchFamily="34" charset="0"/>
              </a:rPr>
              <a:t>Recognizing the SoS aspects of smart cities, Jennifer Russell has invited SoSWG members to join online Smart Cities monthly meetings </a:t>
            </a:r>
          </a:p>
          <a:p>
            <a:pPr>
              <a:lnSpc>
                <a:spcPct val="105000"/>
              </a:lnSpc>
              <a:spcBef>
                <a:spcPts val="0"/>
              </a:spcBef>
              <a:spcAft>
                <a:spcPts val="800"/>
              </a:spcAft>
              <a:buFont typeface="Wingdings" panose="05000000000000000000" pitchFamily="2" charset="2"/>
              <a:buChar char="Ø"/>
            </a:pPr>
            <a:r>
              <a:rPr lang="en-US" sz="2600" b="1" dirty="0">
                <a:effectLst/>
                <a:latin typeface="Calibri Light" panose="020F0302020204030204" pitchFamily="34" charset="0"/>
                <a:ea typeface="Calibri Light" panose="020F0302020204030204" pitchFamily="34" charset="0"/>
                <a:cs typeface="Calibri Light" panose="020F0302020204030204" pitchFamily="34" charset="0"/>
              </a:rPr>
              <a:t>Agile WG:   </a:t>
            </a:r>
          </a:p>
          <a:p>
            <a:pPr marL="0" marR="0" indent="0">
              <a:lnSpc>
                <a:spcPct val="105000"/>
              </a:lnSpc>
              <a:spcBef>
                <a:spcPts val="0"/>
              </a:spcBef>
              <a:spcAft>
                <a:spcPts val="800"/>
              </a:spcAft>
              <a:buNone/>
            </a:pPr>
            <a:r>
              <a:rPr lang="en-US" sz="2200" b="1" dirty="0">
                <a:effectLst/>
                <a:latin typeface="Calibri Light" panose="020F0302020204030204" pitchFamily="34" charset="0"/>
                <a:ea typeface="Calibri Light" panose="020F0302020204030204" pitchFamily="34" charset="0"/>
                <a:cs typeface="Calibri Light" panose="020F0302020204030204" pitchFamily="34" charset="0"/>
              </a:rPr>
              <a:t>There was WG interest in Scaled Agile Framework/DEVSECOPS Lessons for/applications to SoSE expressed during IW22 discussions</a:t>
            </a:r>
          </a:p>
          <a:p>
            <a:pPr>
              <a:lnSpc>
                <a:spcPct val="105000"/>
              </a:lnSpc>
              <a:spcBef>
                <a:spcPts val="0"/>
              </a:spcBef>
              <a:spcAft>
                <a:spcPts val="800"/>
              </a:spcAft>
              <a:buFont typeface="Wingdings" panose="05000000000000000000" pitchFamily="2" charset="2"/>
              <a:buChar char="v"/>
            </a:pPr>
            <a:r>
              <a:rPr lang="en-US" sz="2200" b="1" dirty="0">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Review Agile Primer for SoS Implications</a:t>
            </a:r>
            <a:endParaRPr lang="en-US" sz="2400" b="1" dirty="0">
              <a:effectLst/>
              <a:latin typeface="Calibri Light" panose="020F0302020204030204" pitchFamily="34" charset="0"/>
              <a:ea typeface="Calibri Light" panose="020F0302020204030204" pitchFamily="34" charset="0"/>
              <a:cs typeface="Calibri Light" panose="020F0302020204030204" pitchFamily="34" charset="0"/>
            </a:endParaRPr>
          </a:p>
          <a:p>
            <a:pPr marL="342900" marR="0" lvl="0" indent="-342900">
              <a:lnSpc>
                <a:spcPct val="105000"/>
              </a:lnSpc>
              <a:spcBef>
                <a:spcPts val="0"/>
              </a:spcBef>
              <a:spcAft>
                <a:spcPts val="800"/>
              </a:spcAft>
              <a:buFont typeface="Wingdings" panose="05000000000000000000" pitchFamily="2" charset="2"/>
              <a:buChar char=""/>
              <a:tabLst>
                <a:tab pos="457200" algn="l"/>
              </a:tabLst>
            </a:pPr>
            <a:r>
              <a:rPr lang="en-US" sz="2600" b="1" dirty="0">
                <a:effectLst/>
                <a:latin typeface="Calibri Light" panose="020F0302020204030204" pitchFamily="34" charset="0"/>
                <a:ea typeface="Calibri Light" panose="020F0302020204030204" pitchFamily="34" charset="0"/>
                <a:cs typeface="Calibri Light" panose="020F0302020204030204" pitchFamily="34" charset="0"/>
              </a:rPr>
              <a:t>DEIX WG: </a:t>
            </a:r>
          </a:p>
          <a:p>
            <a:pPr marL="0" marR="0" indent="0">
              <a:lnSpc>
                <a:spcPct val="105000"/>
              </a:lnSpc>
              <a:spcBef>
                <a:spcPts val="0"/>
              </a:spcBef>
              <a:spcAft>
                <a:spcPts val="800"/>
              </a:spcAft>
              <a:buNone/>
            </a:pPr>
            <a:r>
              <a:rPr lang="en-US" sz="2200" b="1" dirty="0">
                <a:effectLst/>
                <a:latin typeface="Calibri Light" panose="020F0302020204030204" pitchFamily="34" charset="0"/>
                <a:ea typeface="Calibri Light" panose="020F0302020204030204" pitchFamily="34" charset="0"/>
                <a:cs typeface="Calibri Light" panose="020F0302020204030204" pitchFamily="34" charset="0"/>
              </a:rPr>
              <a:t>Digital thread through SoS was a topic raised during IW22 discussions, with proposal for follow-up with an exchange with DEIX WG</a:t>
            </a:r>
          </a:p>
          <a:p>
            <a:pPr marL="342900" marR="0" lvl="0" indent="-342900">
              <a:lnSpc>
                <a:spcPct val="105000"/>
              </a:lnSpc>
              <a:spcBef>
                <a:spcPts val="0"/>
              </a:spcBef>
              <a:spcAft>
                <a:spcPts val="800"/>
              </a:spcAft>
              <a:buFont typeface="Wingdings" panose="05000000000000000000" pitchFamily="2" charset="2"/>
              <a:buChar char=""/>
              <a:tabLst>
                <a:tab pos="228600" algn="l"/>
                <a:tab pos="685800" algn="l"/>
              </a:tabLst>
            </a:pPr>
            <a:r>
              <a:rPr lang="en-US" sz="2600" b="1" dirty="0">
                <a:effectLst/>
                <a:latin typeface="Calibri Light" panose="020F0302020204030204" pitchFamily="34" charset="0"/>
                <a:ea typeface="Calibri Light" panose="020F0302020204030204" pitchFamily="34" charset="0"/>
                <a:cs typeface="Calibri Light" panose="020F0302020204030204" pitchFamily="34" charset="0"/>
              </a:rPr>
              <a:t>Productline WG Engagement (Hoehne)</a:t>
            </a:r>
            <a:endParaRPr lang="en-US" sz="2600" b="1" dirty="0">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nSpc>
                <a:spcPct val="105000"/>
              </a:lnSpc>
              <a:spcBef>
                <a:spcPts val="0"/>
              </a:spcBef>
              <a:spcAft>
                <a:spcPts val="800"/>
              </a:spcAft>
              <a:buNone/>
              <a:tabLst>
                <a:tab pos="228600" algn="l"/>
                <a:tab pos="685800" algn="l"/>
              </a:tabLst>
            </a:pPr>
            <a:r>
              <a:rPr lang="en-US" sz="2200" b="1" dirty="0">
                <a:effectLst/>
                <a:latin typeface="Calibri Light" panose="020F0302020204030204" pitchFamily="34" charset="0"/>
                <a:ea typeface="Calibri Light" panose="020F0302020204030204" pitchFamily="34" charset="0"/>
                <a:cs typeface="Calibri Light" panose="020F0302020204030204" pitchFamily="34" charset="0"/>
              </a:rPr>
              <a:t>Relationship to Productline WG recognized as area of interest </a:t>
            </a:r>
          </a:p>
        </p:txBody>
      </p:sp>
      <p:sp>
        <p:nvSpPr>
          <p:cNvPr id="7" name="Title 6">
            <a:extLst>
              <a:ext uri="{FF2B5EF4-FFF2-40B4-BE49-F238E27FC236}">
                <a16:creationId xmlns:a16="http://schemas.microsoft.com/office/drawing/2014/main" id="{9BDCC878-EB94-0573-D20E-8863F01EEF85}"/>
              </a:ext>
            </a:extLst>
          </p:cNvPr>
          <p:cNvSpPr>
            <a:spLocks noGrp="1"/>
          </p:cNvSpPr>
          <p:nvPr>
            <p:ph type="title"/>
          </p:nvPr>
        </p:nvSpPr>
        <p:spPr/>
        <p:txBody>
          <a:bodyPr>
            <a:normAutofit/>
          </a:bodyPr>
          <a:lstStyle/>
          <a:p>
            <a:r>
              <a:rPr lang="en-US" sz="3600" b="1" dirty="0">
                <a:solidFill>
                  <a:schemeClr val="accent3">
                    <a:lumMod val="75000"/>
                  </a:schemeClr>
                </a:solidFill>
                <a:latin typeface="Calibri Light" panose="020F0302020204030204" pitchFamily="34" charset="0"/>
                <a:cs typeface="Calibri Light" panose="020F0302020204030204" pitchFamily="34" charset="0"/>
              </a:rPr>
              <a:t>Engagement with Other WGs - Opportunities</a:t>
            </a:r>
          </a:p>
        </p:txBody>
      </p:sp>
      <p:sp>
        <p:nvSpPr>
          <p:cNvPr id="2" name="Content Placeholder 2">
            <a:extLst>
              <a:ext uri="{FF2B5EF4-FFF2-40B4-BE49-F238E27FC236}">
                <a16:creationId xmlns:a16="http://schemas.microsoft.com/office/drawing/2014/main" id="{E1C12BE4-B56A-6C9C-8B59-3B3FF645B43C}"/>
              </a:ext>
            </a:extLst>
          </p:cNvPr>
          <p:cNvSpPr txBox="1">
            <a:spLocks/>
          </p:cNvSpPr>
          <p:nvPr/>
        </p:nvSpPr>
        <p:spPr>
          <a:xfrm>
            <a:off x="756947" y="1420816"/>
            <a:ext cx="4286966" cy="4351338"/>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lnSpc>
                <a:spcPct val="90000"/>
              </a:lnSpc>
              <a:buNone/>
            </a:pPr>
            <a:endParaRPr lang="en-US" sz="2400" b="1" dirty="0">
              <a:solidFill>
                <a:schemeClr val="accent4">
                  <a:lumMod val="75000"/>
                </a:schemeClr>
              </a:solidFill>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F0A47AC7-98B1-7B76-9B20-2F842FCD2937}"/>
              </a:ext>
            </a:extLst>
          </p:cNvPr>
          <p:cNvSpPr/>
          <p:nvPr/>
        </p:nvSpPr>
        <p:spPr>
          <a:xfrm>
            <a:off x="370868" y="3808012"/>
            <a:ext cx="3164811" cy="25642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90000"/>
              </a:lnSpc>
              <a:spcBef>
                <a:spcPts val="1200"/>
              </a:spcBef>
              <a:buFont typeface="Arial" panose="020B0604020202020204" pitchFamily="34" charset="0"/>
              <a:buChar char="•"/>
            </a:pPr>
            <a:r>
              <a:rPr lang="en-US" b="1" dirty="0">
                <a:latin typeface="Calibri Light" panose="020F0302020204030204" pitchFamily="34" charset="0"/>
                <a:cs typeface="Calibri Light" panose="020F0302020204030204" pitchFamily="34" charset="0"/>
              </a:rPr>
              <a:t>Is there still interest in engaging with these working groups?</a:t>
            </a:r>
          </a:p>
          <a:p>
            <a:pPr marL="342900" indent="-342900">
              <a:lnSpc>
                <a:spcPct val="90000"/>
              </a:lnSpc>
              <a:spcBef>
                <a:spcPts val="1200"/>
              </a:spcBef>
              <a:buFont typeface="Arial" panose="020B0604020202020204" pitchFamily="34" charset="0"/>
              <a:buChar char="•"/>
            </a:pPr>
            <a:r>
              <a:rPr lang="en-US" b="1" dirty="0">
                <a:solidFill>
                  <a:schemeClr val="bg1"/>
                </a:solidFill>
                <a:latin typeface="Calibri Light" panose="020F0302020204030204" pitchFamily="34" charset="0"/>
                <a:cs typeface="Calibri Light" panose="020F0302020204030204" pitchFamily="34" charset="0"/>
              </a:rPr>
              <a:t>Volunteers to lead these engagements?</a:t>
            </a:r>
          </a:p>
        </p:txBody>
      </p:sp>
      <p:sp>
        <p:nvSpPr>
          <p:cNvPr id="4" name="Content Placeholder 2">
            <a:extLst>
              <a:ext uri="{FF2B5EF4-FFF2-40B4-BE49-F238E27FC236}">
                <a16:creationId xmlns:a16="http://schemas.microsoft.com/office/drawing/2014/main" id="{93C9DF2E-1303-54E8-F027-913E2A5025DF}"/>
              </a:ext>
            </a:extLst>
          </p:cNvPr>
          <p:cNvSpPr txBox="1">
            <a:spLocks/>
          </p:cNvSpPr>
          <p:nvPr/>
        </p:nvSpPr>
        <p:spPr>
          <a:xfrm>
            <a:off x="609918" y="1417639"/>
            <a:ext cx="2981933" cy="2264454"/>
          </a:xfrm>
          <a:prstGeom prst="rect">
            <a:avLst/>
          </a:prstGeom>
          <a:solidFill>
            <a:schemeClr val="bg1"/>
          </a:solidFill>
        </p:spPr>
        <p:txBody>
          <a:bodyPr vert="horz" lIns="121954" tIns="60977" rIns="121954" bIns="60977" rtlCol="0">
            <a:normAutofit fontScale="85000" lnSpcReduction="20000"/>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342900" indent="-342900">
              <a:lnSpc>
                <a:spcPct val="105000"/>
              </a:lnSpc>
              <a:spcBef>
                <a:spcPts val="0"/>
              </a:spcBef>
              <a:spcAft>
                <a:spcPts val="800"/>
              </a:spcAft>
              <a:buFont typeface="Wingdings" panose="05000000000000000000" pitchFamily="2" charset="2"/>
              <a:buChar char=""/>
              <a:tabLst>
                <a:tab pos="228600" algn="l"/>
                <a:tab pos="685800" algn="l"/>
              </a:tabLst>
            </a:pPr>
            <a:r>
              <a:rPr lang="en-US" sz="2400" b="1" dirty="0">
                <a:latin typeface="Calibri Light" panose="020F0302020204030204" pitchFamily="34" charset="0"/>
                <a:ea typeface="Calibri Light" panose="020F0302020204030204" pitchFamily="34" charset="0"/>
                <a:cs typeface="Calibri Light" panose="020F0302020204030204" pitchFamily="34" charset="0"/>
              </a:rPr>
              <a:t>Complexity</a:t>
            </a:r>
          </a:p>
          <a:p>
            <a:pPr marL="0" indent="0">
              <a:lnSpc>
                <a:spcPct val="105000"/>
              </a:lnSpc>
              <a:spcBef>
                <a:spcPts val="0"/>
              </a:spcBef>
              <a:spcAft>
                <a:spcPts val="800"/>
              </a:spcAft>
              <a:buFont typeface="Arial"/>
              <a:buNone/>
            </a:pPr>
            <a:r>
              <a:rPr lang="en-US" sz="2200" b="1" dirty="0">
                <a:latin typeface="Calibri Light" panose="020F0302020204030204" pitchFamily="34" charset="0"/>
                <a:ea typeface="Calibri Light" panose="020F0302020204030204" pitchFamily="34" charset="0"/>
                <a:cs typeface="Calibri Light" panose="020F0302020204030204" pitchFamily="34" charset="0"/>
              </a:rPr>
              <a:t>Long time partner; Sunday afternoon collaboration session; </a:t>
            </a:r>
          </a:p>
          <a:p>
            <a:pPr marL="457200" indent="-171450">
              <a:lnSpc>
                <a:spcPct val="105000"/>
              </a:lnSpc>
              <a:spcBef>
                <a:spcPts val="0"/>
              </a:spcBef>
              <a:spcAft>
                <a:spcPts val="800"/>
              </a:spcAft>
              <a:buFont typeface="Wingdings" panose="05000000000000000000" pitchFamily="2" charset="2"/>
              <a:buChar char="v"/>
            </a:pPr>
            <a:r>
              <a:rPr lang="en-US" sz="2200" b="1" dirty="0">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Review New Complexity Primer for SoS Implications</a:t>
            </a:r>
          </a:p>
        </p:txBody>
      </p:sp>
    </p:spTree>
    <p:extLst>
      <p:ext uri="{BB962C8B-B14F-4D97-AF65-F5344CB8AC3E}">
        <p14:creationId xmlns:p14="http://schemas.microsoft.com/office/powerpoint/2010/main" val="53088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194" y="636034"/>
            <a:ext cx="5367350" cy="719854"/>
          </a:xfrm>
        </p:spPr>
        <p:txBody>
          <a:bodyPr>
            <a:normAutofit fontScale="90000"/>
          </a:bodyPr>
          <a:lstStyle/>
          <a:p>
            <a:pPr algn="ctr"/>
            <a:r>
              <a:rPr lang="en-US" sz="4000" b="1" dirty="0">
                <a:solidFill>
                  <a:schemeClr val="accent6"/>
                </a:solidFill>
                <a:latin typeface="Calibri Light" panose="020F0302020204030204" pitchFamily="34" charset="0"/>
                <a:ea typeface="Arial Unicode MS" panose="020B0604020202020204" pitchFamily="34" charset="-128"/>
                <a:cs typeface="Calibri Light" panose="020F0302020204030204" pitchFamily="34" charset="0"/>
              </a:rPr>
              <a:t>SEBoK: SoS and Complexity</a:t>
            </a:r>
          </a:p>
        </p:txBody>
      </p:sp>
      <p:sp>
        <p:nvSpPr>
          <p:cNvPr id="4" name="Slide Number Placeholder 3"/>
          <p:cNvSpPr>
            <a:spLocks noGrp="1"/>
          </p:cNvSpPr>
          <p:nvPr>
            <p:ph type="sldNum" sz="quarter" idx="12"/>
          </p:nvPr>
        </p:nvSpPr>
        <p:spPr/>
        <p:txBody>
          <a:bodyPr/>
          <a:lstStyle/>
          <a:p>
            <a:fld id="{CD508BDE-9421-4351-87F6-E99E0B8040F0}" type="slidenum">
              <a:rPr lang="en-US" smtClean="0"/>
              <a:t>9</a:t>
            </a:fld>
            <a:endParaRPr lang="en-US"/>
          </a:p>
        </p:txBody>
      </p:sp>
      <p:pic>
        <p:nvPicPr>
          <p:cNvPr id="10" name="Picture 9">
            <a:extLst>
              <a:ext uri="{FF2B5EF4-FFF2-40B4-BE49-F238E27FC236}">
                <a16:creationId xmlns:a16="http://schemas.microsoft.com/office/drawing/2014/main" id="{2436685A-5E4B-4709-DA94-6F35D0A64C02}"/>
              </a:ext>
            </a:extLst>
          </p:cNvPr>
          <p:cNvPicPr>
            <a:picLocks noChangeAspect="1"/>
          </p:cNvPicPr>
          <p:nvPr/>
        </p:nvPicPr>
        <p:blipFill>
          <a:blip r:embed="rId2"/>
          <a:stretch>
            <a:fillRect/>
          </a:stretch>
        </p:blipFill>
        <p:spPr>
          <a:xfrm>
            <a:off x="968836" y="1764182"/>
            <a:ext cx="5428645" cy="4168140"/>
          </a:xfrm>
          <a:prstGeom prst="rect">
            <a:avLst/>
          </a:prstGeom>
          <a:ln>
            <a:solidFill>
              <a:schemeClr val="tx2">
                <a:lumMod val="75000"/>
              </a:schemeClr>
            </a:solidFill>
          </a:ln>
        </p:spPr>
      </p:pic>
      <p:sp>
        <p:nvSpPr>
          <p:cNvPr id="12" name="Title 1">
            <a:extLst>
              <a:ext uri="{FF2B5EF4-FFF2-40B4-BE49-F238E27FC236}">
                <a16:creationId xmlns:a16="http://schemas.microsoft.com/office/drawing/2014/main" id="{AE6D0A8F-0658-71B9-F996-F0491416B748}"/>
              </a:ext>
            </a:extLst>
          </p:cNvPr>
          <p:cNvSpPr txBox="1">
            <a:spLocks/>
          </p:cNvSpPr>
          <p:nvPr/>
        </p:nvSpPr>
        <p:spPr>
          <a:xfrm>
            <a:off x="6549881" y="2651997"/>
            <a:ext cx="5428645" cy="1824754"/>
          </a:xfrm>
          <a:prstGeom prst="rect">
            <a:avLst/>
          </a:prstGeom>
        </p:spPr>
        <p:txBody>
          <a:bodyPr vert="horz" lIns="121954" tIns="60977" rIns="121954" bIns="60977" rtlCol="0" anchor="ctr">
            <a:normAutofit lnSpcReduction="1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Article in ‘Emerging Knowledge’ on SoS and Complexity </a:t>
            </a:r>
          </a:p>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Based on work of SoS and Complexity Working Groups</a:t>
            </a:r>
          </a:p>
        </p:txBody>
      </p:sp>
      <p:sp>
        <p:nvSpPr>
          <p:cNvPr id="3" name="TextBox 2">
            <a:extLst>
              <a:ext uri="{FF2B5EF4-FFF2-40B4-BE49-F238E27FC236}">
                <a16:creationId xmlns:a16="http://schemas.microsoft.com/office/drawing/2014/main" id="{9EB6B3E0-3DD6-FB1C-F61D-2606A7867591}"/>
              </a:ext>
            </a:extLst>
          </p:cNvPr>
          <p:cNvSpPr txBox="1"/>
          <p:nvPr/>
        </p:nvSpPr>
        <p:spPr>
          <a:xfrm>
            <a:off x="3143050" y="6126844"/>
            <a:ext cx="8086464" cy="400110"/>
          </a:xfrm>
          <a:prstGeom prst="rect">
            <a:avLst/>
          </a:prstGeom>
          <a:noFill/>
        </p:spPr>
        <p:txBody>
          <a:bodyPr wrap="square" rtlCol="0">
            <a:spAutoFit/>
          </a:bodyPr>
          <a:lstStyle/>
          <a:p>
            <a:r>
              <a:rPr lang="en-US" sz="2000" b="1" dirty="0"/>
              <a:t>https://sebokwiki.org/wiki/System_of_Systems_and_Complexity</a:t>
            </a:r>
          </a:p>
        </p:txBody>
      </p:sp>
    </p:spTree>
    <p:extLst>
      <p:ext uri="{BB962C8B-B14F-4D97-AF65-F5344CB8AC3E}">
        <p14:creationId xmlns:p14="http://schemas.microsoft.com/office/powerpoint/2010/main" val="75321393"/>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9A982A8-49BB-0647-AC96-AC519F43952C}" vid="{71976192-82FE-0645-A479-6518D67ACB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iw2024_powerpoint_template</Template>
  <TotalTime>5534</TotalTime>
  <Words>1642</Words>
  <Application>Microsoft Office PowerPoint</Application>
  <PresentationFormat>Custom</PresentationFormat>
  <Paragraphs>224</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Open Sans Light</vt:lpstr>
      <vt:lpstr>Wingdings</vt:lpstr>
      <vt:lpstr>IW2018 slide</vt:lpstr>
      <vt:lpstr>Systems of Systems Working Group Business Meeting  </vt:lpstr>
      <vt:lpstr>SoSWG At IW24</vt:lpstr>
      <vt:lpstr>Agenda</vt:lpstr>
      <vt:lpstr>SoS Webinars</vt:lpstr>
      <vt:lpstr>Upcoming Conferences</vt:lpstr>
      <vt:lpstr>Conferences IEEE SoSE Conference 2023 SoSWG Panel</vt:lpstr>
      <vt:lpstr>SoSE 2024</vt:lpstr>
      <vt:lpstr>Engagement with Other WGs - Opportunities</vt:lpstr>
      <vt:lpstr>SEBoK: SoS and Complexity</vt:lpstr>
      <vt:lpstr>SEBoK: SoS Knowledge Area (KA)</vt:lpstr>
      <vt:lpstr>Sunday SEBOK/SoSE Approaches Session</vt:lpstr>
      <vt:lpstr>Review of Opportunities identified at IW23</vt:lpstr>
      <vt:lpstr>SoS Input to the INCOSE SE Handbook Update</vt:lpstr>
      <vt:lpstr>Cyber Security from SoS Perspective</vt:lpstr>
      <vt:lpstr>SoS Reflection on INCOSE Products In Progress</vt:lpstr>
      <vt:lpstr>Summary of Project Progress SoS Perspective on Requirements WG Products</vt:lpstr>
      <vt:lpstr>Relationship between SoS, Mission Engineering, Capability Engineering and Complexity - Pending</vt:lpstr>
      <vt:lpstr>Heuristics</vt:lpstr>
      <vt:lpstr>What is next for the SoS WG?</vt:lpstr>
      <vt:lpstr>PowerPoint Presentation</vt:lpstr>
    </vt:vector>
  </TitlesOfParts>
  <Manager/>
  <Company>The MITRE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Dr. Judith S Dahmann</dc:creator>
  <cp:keywords/>
  <dc:description/>
  <cp:lastModifiedBy>Dr. Judith S Dahmann</cp:lastModifiedBy>
  <cp:revision>10</cp:revision>
  <dcterms:created xsi:type="dcterms:W3CDTF">2024-01-21T14:38:14Z</dcterms:created>
  <dcterms:modified xsi:type="dcterms:W3CDTF">2024-02-23T14:54:03Z</dcterms:modified>
  <cp:category/>
</cp:coreProperties>
</file>