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85" r:id="rId2"/>
    <p:sldId id="286" r:id="rId3"/>
    <p:sldId id="1185" r:id="rId4"/>
    <p:sldId id="1197" r:id="rId5"/>
    <p:sldId id="1186" r:id="rId6"/>
    <p:sldId id="1184" r:id="rId7"/>
    <p:sldId id="1187" r:id="rId8"/>
    <p:sldId id="1188" r:id="rId9"/>
    <p:sldId id="1198" r:id="rId10"/>
    <p:sldId id="257" r:id="rId11"/>
    <p:sldId id="1195" r:id="rId12"/>
    <p:sldId id="1189" r:id="rId13"/>
    <p:sldId id="1190" r:id="rId14"/>
    <p:sldId id="1191" r:id="rId15"/>
    <p:sldId id="1192" r:id="rId16"/>
    <p:sldId id="1193" r:id="rId17"/>
    <p:sldId id="1194" r:id="rId18"/>
    <p:sldId id="1178" r:id="rId19"/>
    <p:sldId id="259" r:id="rId20"/>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9999"/>
    <a:srgbClr val="414042"/>
    <a:srgbClr val="0071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60" autoAdjust="0"/>
    <p:restoredTop sz="94040" autoAdjust="0"/>
  </p:normalViewPr>
  <p:slideViewPr>
    <p:cSldViewPr snapToGrid="0" snapToObjects="1">
      <p:cViewPr varScale="1">
        <p:scale>
          <a:sx n="81" d="100"/>
          <a:sy n="81" d="100"/>
        </p:scale>
        <p:origin x="96" y="450"/>
      </p:cViewPr>
      <p:guideLst>
        <p:guide orient="horz" pos="2160"/>
        <p:guide pos="3842"/>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F06D7-4593-BC46-95A8-2D70E94DBEB5}" type="datetimeFigureOut">
              <a:rPr lang="en-US" smtClean="0"/>
              <a:t>2/23/2024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5C955-B8C9-7543-B8AA-5D5411F8A4E3}" type="datetimeFigureOut">
              <a:rPr lang="en-US" smtClean="0"/>
              <a:t>2/23/2024</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CB85D96-4FDB-7148-B18B-46402D7060DF}" type="slidenum">
              <a:rPr lang="en-US" smtClean="0"/>
              <a:t>1</a:t>
            </a:fld>
            <a:endParaRPr lang="en-US"/>
          </a:p>
        </p:txBody>
      </p:sp>
    </p:spTree>
    <p:extLst>
      <p:ext uri="{BB962C8B-B14F-4D97-AF65-F5344CB8AC3E}">
        <p14:creationId xmlns:p14="http://schemas.microsoft.com/office/powerpoint/2010/main" val="4183408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7" name="Titre 1"/>
          <p:cNvSpPr>
            <a:spLocks noGrp="1"/>
          </p:cNvSpPr>
          <p:nvPr>
            <p:ph type="ctrTitle" hasCustomPrompt="1"/>
          </p:nvPr>
        </p:nvSpPr>
        <p:spPr>
          <a:xfrm>
            <a:off x="359777" y="4409344"/>
            <a:ext cx="11376530" cy="1123038"/>
          </a:xfrm>
        </p:spPr>
        <p:txBody>
          <a:bodyPr anchor="b"/>
          <a:lstStyle>
            <a:lvl1pPr algn="l">
              <a:defRPr sz="6000" baseline="0">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sp>
        <p:nvSpPr>
          <p:cNvPr id="19" name="Sous-titre 2"/>
          <p:cNvSpPr txBox="1">
            <a:spLocks/>
          </p:cNvSpPr>
          <p:nvPr userDrawn="1"/>
        </p:nvSpPr>
        <p:spPr>
          <a:xfrm>
            <a:off x="359777" y="6438730"/>
            <a:ext cx="9144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/IW2024</a:t>
            </a:r>
          </a:p>
        </p:txBody>
      </p:sp>
      <p:cxnSp>
        <p:nvCxnSpPr>
          <p:cNvPr id="20" name="Straight Connector 19"/>
          <p:cNvCxnSpPr/>
          <p:nvPr userDrawn="1"/>
        </p:nvCxnSpPr>
        <p:spPr>
          <a:xfrm>
            <a:off x="359777" y="5532382"/>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userDrawn="1"/>
        </p:nvPicPr>
        <p:blipFill>
          <a:blip r:embed="rId2"/>
          <a:srcRect/>
          <a:stretch/>
        </p:blipFill>
        <p:spPr>
          <a:xfrm>
            <a:off x="3235286" y="512779"/>
            <a:ext cx="5802451" cy="1914003"/>
          </a:xfrm>
          <a:prstGeom prst="rect">
            <a:avLst/>
          </a:prstGeom>
        </p:spPr>
      </p:pic>
    </p:spTree>
    <p:extLst>
      <p:ext uri="{BB962C8B-B14F-4D97-AF65-F5344CB8AC3E}">
        <p14:creationId xmlns:p14="http://schemas.microsoft.com/office/powerpoint/2010/main" val="33092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91045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0071CE"/>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58817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bg>
      <p:bgPr>
        <a:solidFill>
          <a:schemeClr val="bg1"/>
        </a:solidFill>
        <a:effectLst/>
      </p:bgPr>
    </p:bg>
    <p:spTree>
      <p:nvGrpSpPr>
        <p:cNvPr id="1" name=""/>
        <p:cNvGrpSpPr/>
        <p:nvPr/>
      </p:nvGrpSpPr>
      <p:grpSpPr>
        <a:xfrm>
          <a:off x="0" y="0"/>
          <a:ext cx="0" cy="0"/>
          <a:chOff x="0" y="0"/>
          <a:chExt cx="0" cy="0"/>
        </a:xfrm>
      </p:grpSpPr>
      <p:sp>
        <p:nvSpPr>
          <p:cNvPr id="6" name="Sous-titre 2"/>
          <p:cNvSpPr txBox="1">
            <a:spLocks/>
          </p:cNvSpPr>
          <p:nvPr userDrawn="1"/>
        </p:nvSpPr>
        <p:spPr>
          <a:xfrm>
            <a:off x="0" y="3788435"/>
            <a:ext cx="12192000" cy="422753"/>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2000" dirty="0" err="1">
                <a:solidFill>
                  <a:srgbClr val="414042"/>
                </a:solidFill>
                <a:latin typeface="Open Sans Light"/>
                <a:cs typeface="Open Sans Light"/>
              </a:rPr>
              <a:t>www.incose.org</a:t>
            </a:r>
            <a:r>
              <a:rPr lang="fr-FR" sz="2000" dirty="0">
                <a:solidFill>
                  <a:srgbClr val="414042"/>
                </a:solidFill>
                <a:latin typeface="Open Sans Light"/>
                <a:cs typeface="Open Sans Light"/>
              </a:rPr>
              <a:t>/IW2024</a:t>
            </a:r>
          </a:p>
        </p:txBody>
      </p:sp>
      <p:pic>
        <p:nvPicPr>
          <p:cNvPr id="7" name="Picture 6"/>
          <p:cNvPicPr>
            <a:picLocks noChangeAspect="1"/>
          </p:cNvPicPr>
          <p:nvPr userDrawn="1"/>
        </p:nvPicPr>
        <p:blipFill>
          <a:blip r:embed="rId2"/>
          <a:srcRect/>
          <a:stretch/>
        </p:blipFill>
        <p:spPr>
          <a:xfrm>
            <a:off x="2926703" y="1749077"/>
            <a:ext cx="5802451" cy="1914003"/>
          </a:xfrm>
          <a:prstGeom prst="rect">
            <a:avLst/>
          </a:prstGeom>
        </p:spPr>
      </p:pic>
    </p:spTree>
    <p:extLst>
      <p:ext uri="{BB962C8B-B14F-4D97-AF65-F5344CB8AC3E}">
        <p14:creationId xmlns:p14="http://schemas.microsoft.com/office/powerpoint/2010/main" val="96505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a:solidFill>
                  <a:schemeClr val="tx2"/>
                </a:solidFill>
                <a:latin typeface="+mj-lt"/>
                <a:cs typeface="Open Sans"/>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mn-lt"/>
                <a:cs typeface="Open Sans"/>
              </a:defRPr>
            </a:lvl1pPr>
            <a:lvl2pPr>
              <a:defRPr>
                <a:solidFill>
                  <a:schemeClr val="tx1"/>
                </a:solidFill>
                <a:latin typeface="+mn-lt"/>
                <a:cs typeface="Open Sans"/>
              </a:defRPr>
            </a:lvl2pPr>
            <a:lvl3pPr>
              <a:defRPr>
                <a:solidFill>
                  <a:schemeClr val="tx1"/>
                </a:solidFill>
                <a:latin typeface="+mn-lt"/>
                <a:cs typeface="Open Sans"/>
              </a:defRPr>
            </a:lvl3pPr>
            <a:lvl4pPr>
              <a:defRPr>
                <a:solidFill>
                  <a:schemeClr val="tx1"/>
                </a:solidFill>
                <a:latin typeface="+mn-lt"/>
                <a:cs typeface="Open Sans"/>
              </a:defRPr>
            </a:lvl4pPr>
            <a:lvl5pPr>
              <a:defRPr>
                <a:solidFill>
                  <a:schemeClr val="tx1"/>
                </a:solidFill>
                <a:latin typeface="+mn-lt"/>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04239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www.incose.org/IW2024</a:t>
            </a:r>
            <a:endParaRPr lang="en-US" dirty="0"/>
          </a:p>
        </p:txBody>
      </p:sp>
      <p:sp>
        <p:nvSpPr>
          <p:cNvPr id="6" name="Slide Number Placeholder 5"/>
          <p:cNvSpPr>
            <a:spLocks noGrp="1"/>
          </p:cNvSpPr>
          <p:nvPr>
            <p:ph type="sldNum" sz="quarter" idx="12"/>
          </p:nvPr>
        </p:nvSpPr>
        <p:spPr/>
        <p:txBody>
          <a:bodyPr/>
          <a:lstStyle/>
          <a:p>
            <a:fld id="{924B41C4-1474-8D42-B330-D2828683839D}" type="slidenum">
              <a:rPr lang="en-US" smtClean="0"/>
              <a:t>‹#›</a:t>
            </a:fld>
            <a:endParaRPr lang="en-US"/>
          </a:p>
        </p:txBody>
      </p:sp>
      <p:sp>
        <p:nvSpPr>
          <p:cNvPr id="30" name="Titre 1"/>
          <p:cNvSpPr>
            <a:spLocks noGrp="1"/>
          </p:cNvSpPr>
          <p:nvPr>
            <p:ph type="ctrTitle" hasCustomPrompt="1"/>
          </p:nvPr>
        </p:nvSpPr>
        <p:spPr>
          <a:xfrm>
            <a:off x="359777" y="3975759"/>
            <a:ext cx="11376530" cy="1123038"/>
          </a:xfrm>
        </p:spPr>
        <p:txBody>
          <a:bodyPr anchor="b"/>
          <a:lstStyle>
            <a:lvl1pPr algn="l">
              <a:defRPr sz="6000" baseline="0">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0071C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1600201"/>
            <a:ext cx="5387605" cy="4525963"/>
          </a:xfrm>
        </p:spPr>
        <p:txBody>
          <a:bodyPr/>
          <a:lstStyle>
            <a:lvl1pPr>
              <a:defRPr sz="3700">
                <a:latin typeface="+mn-lt"/>
              </a:defRPr>
            </a:lvl1pPr>
            <a:lvl2pPr>
              <a:defRPr sz="3200">
                <a:latin typeface="+mn-lt"/>
              </a:defRPr>
            </a:lvl2pPr>
            <a:lvl3pPr>
              <a:defRPr sz="2700">
                <a:latin typeface="+mn-lt"/>
              </a:defRPr>
            </a:lvl3pPr>
            <a:lvl4pPr>
              <a:defRPr sz="2400">
                <a:latin typeface="+mn-lt"/>
              </a:defRPr>
            </a:lvl4pPr>
            <a:lvl5pPr>
              <a:defRPr sz="2400">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www.incose.org/IW2024</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2007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1535113"/>
            <a:ext cx="5389723"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1535113"/>
            <a:ext cx="5391840" cy="639763"/>
          </a:xfrm>
        </p:spPr>
        <p:txBody>
          <a:bodyPr anchor="b">
            <a:normAutofit/>
          </a:bodyPr>
          <a:lstStyle>
            <a:lvl1pPr marL="0" indent="0">
              <a:buNone/>
              <a:defRPr sz="2800" b="0">
                <a:solidFill>
                  <a:srgbClr val="0071CE"/>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latin typeface="+mn-lt"/>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www.incose.org/IW2024</a:t>
            </a:r>
            <a:endParaRPr lang="en-US" dirty="0"/>
          </a:p>
        </p:txBody>
      </p:sp>
      <p:sp>
        <p:nvSpPr>
          <p:cNvPr id="9" name="Slide Number Placeholder 8"/>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220549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0071CE"/>
                </a:solidFill>
                <a:latin typeface="+mj-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www.incose.org/IW2024</a:t>
            </a:r>
            <a:endParaRPr lang="en-US" dirty="0"/>
          </a:p>
        </p:txBody>
      </p:sp>
      <p:sp>
        <p:nvSpPr>
          <p:cNvPr id="5" name="Slide Number Placeholder 4"/>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3132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www.incose.org/IW2024</a:t>
            </a:r>
            <a:endParaRPr lang="en-US" dirty="0"/>
          </a:p>
        </p:txBody>
      </p:sp>
      <p:sp>
        <p:nvSpPr>
          <p:cNvPr id="4" name="Slide Number Placeholder 3"/>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70669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www.incose.org/IW2024</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1176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0071CE"/>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www.incose.org/IW2024</a:t>
            </a:r>
            <a:endParaRPr lang="en-US" dirty="0"/>
          </a:p>
        </p:txBody>
      </p:sp>
      <p:sp>
        <p:nvSpPr>
          <p:cNvPr id="7" name="Slide Number Placeholder 6"/>
          <p:cNvSpPr>
            <a:spLocks noGrp="1"/>
          </p:cNvSpPr>
          <p:nvPr>
            <p:ph type="sldNum" sz="quarter" idx="12"/>
          </p:nvPr>
        </p:nvSpPr>
        <p:spPr/>
        <p:txBody>
          <a:bodyPr/>
          <a:lstStyle/>
          <a:p>
            <a:fld id="{924B41C4-1474-8D42-B330-D2828683839D}" type="slidenum">
              <a:rPr lang="en-US" smtClean="0"/>
              <a:t>‹#›</a:t>
            </a:fld>
            <a:endParaRPr lang="en-US"/>
          </a:p>
        </p:txBody>
      </p:sp>
    </p:spTree>
    <p:extLst>
      <p:ext uri="{BB962C8B-B14F-4D97-AF65-F5344CB8AC3E}">
        <p14:creationId xmlns:p14="http://schemas.microsoft.com/office/powerpoint/2010/main" val="401952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1">
                    <a:tint val="75000"/>
                  </a:schemeClr>
                </a:solidFill>
              </a:defRPr>
            </a:lvl1pPr>
          </a:lstStyle>
          <a:p>
            <a:r>
              <a:rPr lang="en-US"/>
              <a:t>www.incose.org/IW2024</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1">
                    <a:tint val="75000"/>
                  </a:schemeClr>
                </a:solidFill>
              </a:defRPr>
            </a:lvl1pPr>
          </a:lstStyle>
          <a:p>
            <a:fld id="{924B41C4-1474-8D42-B330-D2828683839D}" type="slidenum">
              <a:rPr lang="en-US" smtClean="0"/>
              <a:t>‹#›</a:t>
            </a:fld>
            <a:endParaRPr lang="en-US" dirty="0"/>
          </a:p>
        </p:txBody>
      </p:sp>
      <p:pic>
        <p:nvPicPr>
          <p:cNvPr id="7" name="Picture 6" descr="logo-IW.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006112" y="0"/>
            <a:ext cx="1192237" cy="945444"/>
          </a:xfrm>
          <a:prstGeom prst="rect">
            <a:avLst/>
          </a:prstGeom>
        </p:spPr>
      </p:pic>
    </p:spTree>
    <p:extLst>
      <p:ext uri="{BB962C8B-B14F-4D97-AF65-F5344CB8AC3E}">
        <p14:creationId xmlns:p14="http://schemas.microsoft.com/office/powerpoint/2010/main" val="419155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609768" rtl="0" eaLnBrk="1" latinLnBrk="0" hangingPunct="1">
        <a:spcBef>
          <a:spcPct val="0"/>
        </a:spcBef>
        <a:buNone/>
        <a:defRPr sz="4400" kern="1200">
          <a:solidFill>
            <a:srgbClr val="0071CE"/>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Systems of Systems Working Group</a:t>
            </a:r>
            <a:br>
              <a:rPr lang="en-US" dirty="0"/>
            </a:br>
            <a:r>
              <a:rPr lang="en-US" sz="1600" dirty="0"/>
              <a:t> </a:t>
            </a:r>
            <a:br>
              <a:rPr lang="en-US" dirty="0"/>
            </a:br>
            <a:r>
              <a:rPr lang="en-US" sz="4900" dirty="0"/>
              <a:t>SEBOK – SoSE Implementation Approaches</a:t>
            </a:r>
            <a:br>
              <a:rPr lang="en-US" sz="4900" dirty="0"/>
            </a:br>
            <a:r>
              <a:rPr lang="en-US" sz="4900" dirty="0"/>
              <a:t>Working Session</a:t>
            </a:r>
            <a:br>
              <a:rPr lang="en-US" sz="4900" dirty="0"/>
            </a:br>
            <a:r>
              <a:rPr lang="en-US" sz="1300" dirty="0"/>
              <a:t> </a:t>
            </a:r>
          </a:p>
        </p:txBody>
      </p:sp>
    </p:spTree>
    <p:extLst>
      <p:ext uri="{BB962C8B-B14F-4D97-AF65-F5344CB8AC3E}">
        <p14:creationId xmlns:p14="http://schemas.microsoft.com/office/powerpoint/2010/main" val="39967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0525" y="542924"/>
            <a:ext cx="10007600" cy="1028700"/>
          </a:xfrm>
        </p:spPr>
        <p:txBody>
          <a:bodyPr>
            <a:normAutofit fontScale="90000"/>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Implementers View of SE for SoS: SoS Wave Model</a:t>
            </a:r>
          </a:p>
        </p:txBody>
      </p:sp>
      <p:sp>
        <p:nvSpPr>
          <p:cNvPr id="5" name="Content Placeholder 4"/>
          <p:cNvSpPr>
            <a:spLocks noGrp="1"/>
          </p:cNvSpPr>
          <p:nvPr>
            <p:ph sz="half" idx="1"/>
          </p:nvPr>
        </p:nvSpPr>
        <p:spPr>
          <a:xfrm>
            <a:off x="4048126" y="4141788"/>
            <a:ext cx="3886200" cy="2173288"/>
          </a:xfrm>
        </p:spPr>
        <p:txBody>
          <a:bodyPr>
            <a:noAutofit/>
          </a:bodyPr>
          <a:lstStyle/>
          <a:p>
            <a:pPr marL="228600" indent="-114300">
              <a:lnSpc>
                <a:spcPct val="80000"/>
              </a:lnSpc>
              <a:spcBef>
                <a:spcPts val="600"/>
              </a:spcBef>
              <a:defRPr/>
            </a:pPr>
            <a:r>
              <a:rPr lang="en-US" sz="1600" dirty="0">
                <a:latin typeface="+mj-lt"/>
              </a:rPr>
              <a:t>Initiate SoS:  </a:t>
            </a:r>
          </a:p>
          <a:p>
            <a:pPr marL="228600" lvl="1" indent="-114300">
              <a:lnSpc>
                <a:spcPct val="80000"/>
              </a:lnSpc>
              <a:spcBef>
                <a:spcPts val="600"/>
              </a:spcBef>
              <a:buNone/>
              <a:defRPr/>
            </a:pPr>
            <a:r>
              <a:rPr lang="en-US" sz="1200" dirty="0">
                <a:latin typeface="+mj-lt"/>
              </a:rPr>
              <a:t>   Provides foundational information to initiate the SoS</a:t>
            </a:r>
          </a:p>
          <a:p>
            <a:pPr marL="228600" indent="-114300">
              <a:lnSpc>
                <a:spcPct val="80000"/>
              </a:lnSpc>
              <a:spcBef>
                <a:spcPts val="600"/>
              </a:spcBef>
              <a:defRPr/>
            </a:pPr>
            <a:r>
              <a:rPr lang="en-US" sz="1600" dirty="0">
                <a:latin typeface="+mj-lt"/>
              </a:rPr>
              <a:t>Conduct SoS Analysis:  </a:t>
            </a:r>
          </a:p>
          <a:p>
            <a:pPr marL="292100" lvl="1" indent="-63500">
              <a:lnSpc>
                <a:spcPct val="80000"/>
              </a:lnSpc>
              <a:spcBef>
                <a:spcPts val="600"/>
              </a:spcBef>
              <a:buNone/>
              <a:defRPr/>
            </a:pPr>
            <a:r>
              <a:rPr lang="en-US" sz="1200" dirty="0">
                <a:latin typeface="+mj-lt"/>
              </a:rPr>
              <a:t> Provides analysis of the ‘as is’ SoS and basis for its evolution</a:t>
            </a:r>
          </a:p>
          <a:p>
            <a:pPr marL="228600" indent="-114300">
              <a:lnSpc>
                <a:spcPct val="80000"/>
              </a:lnSpc>
              <a:spcBef>
                <a:spcPts val="600"/>
              </a:spcBef>
              <a:defRPr/>
            </a:pPr>
            <a:r>
              <a:rPr lang="en-US" sz="1600" dirty="0">
                <a:latin typeface="+mj-lt"/>
              </a:rPr>
              <a:t>Develop SoS Architecture: </a:t>
            </a:r>
          </a:p>
          <a:p>
            <a:pPr marL="228600" lvl="1" indent="-114300">
              <a:lnSpc>
                <a:spcPct val="80000"/>
              </a:lnSpc>
              <a:spcBef>
                <a:spcPts val="600"/>
              </a:spcBef>
              <a:buNone/>
              <a:defRPr/>
            </a:pPr>
            <a:r>
              <a:rPr lang="en-US" sz="1200" dirty="0">
                <a:latin typeface="+mj-lt"/>
              </a:rPr>
              <a:t>  Develops/evolves the persistent technical framework for SoS evolution and a migration plan identifying risks and mitigations</a:t>
            </a:r>
          </a:p>
        </p:txBody>
      </p:sp>
      <p:sp>
        <p:nvSpPr>
          <p:cNvPr id="20" name="Content Placeholder 19"/>
          <p:cNvSpPr>
            <a:spLocks noGrp="1"/>
          </p:cNvSpPr>
          <p:nvPr>
            <p:ph sz="half" idx="2"/>
          </p:nvPr>
        </p:nvSpPr>
        <p:spPr>
          <a:xfrm>
            <a:off x="7693027" y="4141788"/>
            <a:ext cx="4219574" cy="2271712"/>
          </a:xfrm>
        </p:spPr>
        <p:txBody>
          <a:bodyPr>
            <a:normAutofit lnSpcReduction="10000"/>
          </a:bodyPr>
          <a:lstStyle/>
          <a:p>
            <a:pPr marL="114300" indent="-114300">
              <a:spcBef>
                <a:spcPts val="600"/>
              </a:spcBef>
              <a:defRPr/>
            </a:pPr>
            <a:r>
              <a:rPr lang="en-US" sz="1600" dirty="0">
                <a:latin typeface="+mj-lt"/>
              </a:rPr>
              <a:t>Plan SoS Update:  </a:t>
            </a:r>
          </a:p>
          <a:p>
            <a:pPr marL="114300" lvl="1" indent="12700">
              <a:spcBef>
                <a:spcPts val="600"/>
              </a:spcBef>
              <a:buNone/>
              <a:defRPr/>
            </a:pPr>
            <a:r>
              <a:rPr lang="en-US" sz="1200" dirty="0">
                <a:latin typeface="+mj-lt"/>
              </a:rPr>
              <a:t>Evaluates SoS priorities, backlog of SoS changes, and options to define plans for the next SoS upgrade cycle</a:t>
            </a:r>
          </a:p>
          <a:p>
            <a:pPr marL="114300" indent="-50800">
              <a:spcBef>
                <a:spcPts val="600"/>
              </a:spcBef>
              <a:defRPr/>
            </a:pPr>
            <a:r>
              <a:rPr lang="en-US" sz="1600" dirty="0">
                <a:latin typeface="+mj-lt"/>
              </a:rPr>
              <a:t>Implement SoS Update: </a:t>
            </a:r>
            <a:r>
              <a:rPr lang="en-US" sz="1200" dirty="0">
                <a:latin typeface="+mj-lt"/>
              </a:rPr>
              <a:t> </a:t>
            </a:r>
          </a:p>
          <a:p>
            <a:pPr marL="63500" lvl="1" indent="0">
              <a:spcBef>
                <a:spcPts val="600"/>
              </a:spcBef>
              <a:buNone/>
              <a:defRPr/>
            </a:pPr>
            <a:r>
              <a:rPr lang="en-US" sz="1200" dirty="0">
                <a:latin typeface="+mj-lt"/>
              </a:rPr>
              <a:t>Oversees system implementations and plans/conducts SoS level testing, resulting in a new SoS product baseline</a:t>
            </a:r>
          </a:p>
          <a:p>
            <a:pPr marL="63500" indent="0">
              <a:spcBef>
                <a:spcPts val="600"/>
              </a:spcBef>
              <a:defRPr/>
            </a:pPr>
            <a:r>
              <a:rPr lang="en-US" sz="1600" dirty="0">
                <a:latin typeface="+mj-lt"/>
              </a:rPr>
              <a:t>Continue SoS Analysis:  </a:t>
            </a:r>
          </a:p>
          <a:p>
            <a:pPr marL="63500" lvl="1" indent="0">
              <a:spcBef>
                <a:spcPts val="600"/>
              </a:spcBef>
              <a:buNone/>
              <a:defRPr/>
            </a:pPr>
            <a:r>
              <a:rPr lang="en-US" sz="1100" dirty="0">
                <a:latin typeface="+mj-lt"/>
              </a:rPr>
              <a:t>Ongoing SoS analysis revisits the state of and plans for the SoS as the basis for SoS evolution</a:t>
            </a:r>
          </a:p>
        </p:txBody>
      </p:sp>
      <p:pic>
        <p:nvPicPr>
          <p:cNvPr id="9221" name="Picture 10"/>
          <p:cNvPicPr>
            <a:picLocks noChangeAspect="1" noChangeArrowheads="1"/>
          </p:cNvPicPr>
          <p:nvPr/>
        </p:nvPicPr>
        <p:blipFill>
          <a:blip r:embed="rId2">
            <a:extLst>
              <a:ext uri="{28A0092B-C50C-407E-A947-70E740481C1C}">
                <a14:useLocalDpi xmlns:a14="http://schemas.microsoft.com/office/drawing/2010/main" val="0"/>
              </a:ext>
            </a:extLst>
          </a:blip>
          <a:srcRect t="10851" r="-3778"/>
          <a:stretch>
            <a:fillRect/>
          </a:stretch>
        </p:blipFill>
        <p:spPr bwMode="auto">
          <a:xfrm>
            <a:off x="4098132" y="1870076"/>
            <a:ext cx="7672388"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8D5DF74-2427-143D-8572-86F7094034C0}"/>
              </a:ext>
            </a:extLst>
          </p:cNvPr>
          <p:cNvPicPr>
            <a:picLocks noChangeAspect="1"/>
          </p:cNvPicPr>
          <p:nvPr/>
        </p:nvPicPr>
        <p:blipFill>
          <a:blip r:embed="rId3"/>
          <a:stretch>
            <a:fillRect/>
          </a:stretch>
        </p:blipFill>
        <p:spPr>
          <a:xfrm>
            <a:off x="427831" y="1799433"/>
            <a:ext cx="2823370" cy="3428999"/>
          </a:xfrm>
          <a:prstGeom prst="rect">
            <a:avLst/>
          </a:prstGeom>
          <a:ln>
            <a:solidFill>
              <a:schemeClr val="tx1"/>
            </a:solidFill>
          </a:ln>
        </p:spPr>
      </p:pic>
      <p:sp>
        <p:nvSpPr>
          <p:cNvPr id="7" name="TextBox 6">
            <a:extLst>
              <a:ext uri="{FF2B5EF4-FFF2-40B4-BE49-F238E27FC236}">
                <a16:creationId xmlns:a16="http://schemas.microsoft.com/office/drawing/2014/main" id="{68F796E4-FF76-A7A5-E5F8-1D3EECF4EE8C}"/>
              </a:ext>
            </a:extLst>
          </p:cNvPr>
          <p:cNvSpPr txBox="1"/>
          <p:nvPr/>
        </p:nvSpPr>
        <p:spPr>
          <a:xfrm>
            <a:off x="390525" y="5214937"/>
            <a:ext cx="3019224"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IEEE Systems Conference, 2011</a:t>
            </a:r>
          </a:p>
        </p:txBody>
      </p:sp>
      <p:sp>
        <p:nvSpPr>
          <p:cNvPr id="8" name="Rectangle 7">
            <a:extLst>
              <a:ext uri="{FF2B5EF4-FFF2-40B4-BE49-F238E27FC236}">
                <a16:creationId xmlns:a16="http://schemas.microsoft.com/office/drawing/2014/main" id="{51CB7A77-D06A-6623-BBB6-02A01248FA73}"/>
              </a:ext>
            </a:extLst>
          </p:cNvPr>
          <p:cNvSpPr/>
          <p:nvPr/>
        </p:nvSpPr>
        <p:spPr>
          <a:xfrm>
            <a:off x="4191000" y="1685924"/>
            <a:ext cx="7188200" cy="2000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External Environment</a:t>
            </a:r>
          </a:p>
        </p:txBody>
      </p:sp>
      <p:sp>
        <p:nvSpPr>
          <p:cNvPr id="9" name="Content Placeholder 2">
            <a:extLst>
              <a:ext uri="{FF2B5EF4-FFF2-40B4-BE49-F238E27FC236}">
                <a16:creationId xmlns:a16="http://schemas.microsoft.com/office/drawing/2014/main" id="{434F101B-DE56-157A-5339-E52C163973A7}"/>
              </a:ext>
            </a:extLst>
          </p:cNvPr>
          <p:cNvSpPr txBox="1">
            <a:spLocks/>
          </p:cNvSpPr>
          <p:nvPr/>
        </p:nvSpPr>
        <p:spPr>
          <a:xfrm>
            <a:off x="598405" y="5584269"/>
            <a:ext cx="2832099"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800" b="1" dirty="0">
                <a:latin typeface="Calibri Light" panose="020F0302020204030204" pitchFamily="34" charset="0"/>
                <a:ea typeface="Calibri Light" panose="020F0302020204030204" pitchFamily="34" charset="0"/>
                <a:cs typeface="Calibri Light" panose="020F0302020204030204" pitchFamily="34" charset="0"/>
              </a:rPr>
              <a:t>Judith Dahmann</a:t>
            </a:r>
          </a:p>
        </p:txBody>
      </p:sp>
    </p:spTree>
    <p:extLst>
      <p:ext uri="{BB962C8B-B14F-4D97-AF65-F5344CB8AC3E}">
        <p14:creationId xmlns:p14="http://schemas.microsoft.com/office/powerpoint/2010/main" val="47370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FB6B90-7F0D-7C50-8D97-69A31347BF39}"/>
              </a:ext>
            </a:extLst>
          </p:cNvPr>
          <p:cNvSpPr>
            <a:spLocks noGrp="1"/>
          </p:cNvSpPr>
          <p:nvPr>
            <p:ph type="title"/>
          </p:nvPr>
        </p:nvSpPr>
        <p:spPr>
          <a:xfrm>
            <a:off x="360033" y="108266"/>
            <a:ext cx="10978515" cy="1143000"/>
          </a:xfrm>
        </p:spPr>
        <p:txBody>
          <a:bodyPr>
            <a:norm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Complex Systems Engineering</a:t>
            </a:r>
          </a:p>
        </p:txBody>
      </p:sp>
      <p:sp>
        <p:nvSpPr>
          <p:cNvPr id="3" name="Footer Placeholder 2">
            <a:extLst>
              <a:ext uri="{FF2B5EF4-FFF2-40B4-BE49-F238E27FC236}">
                <a16:creationId xmlns:a16="http://schemas.microsoft.com/office/drawing/2014/main" id="{624FE01B-16AF-C3AF-5837-7D713564553C}"/>
              </a:ext>
            </a:extLst>
          </p:cNvPr>
          <p:cNvSpPr>
            <a:spLocks noGrp="1"/>
          </p:cNvSpPr>
          <p:nvPr>
            <p:ph type="ftr" sz="quarter" idx="11"/>
          </p:nvPr>
        </p:nvSpPr>
        <p:spPr>
          <a:xfrm>
            <a:off x="172392" y="6445196"/>
            <a:ext cx="3862811" cy="365125"/>
          </a:xfrm>
        </p:spPr>
        <p:txBody>
          <a:bodyPr/>
          <a:lstStyle/>
          <a:p>
            <a:r>
              <a:rPr lang="en-US" dirty="0"/>
              <a:t>www.incose.org/IW2024</a:t>
            </a:r>
          </a:p>
        </p:txBody>
      </p:sp>
      <p:sp>
        <p:nvSpPr>
          <p:cNvPr id="4" name="Slide Number Placeholder 3">
            <a:extLst>
              <a:ext uri="{FF2B5EF4-FFF2-40B4-BE49-F238E27FC236}">
                <a16:creationId xmlns:a16="http://schemas.microsoft.com/office/drawing/2014/main" id="{52D36002-0B90-7F21-88FB-E062E4352DF9}"/>
              </a:ext>
            </a:extLst>
          </p:cNvPr>
          <p:cNvSpPr>
            <a:spLocks noGrp="1"/>
          </p:cNvSpPr>
          <p:nvPr>
            <p:ph type="sldNum" sz="quarter" idx="12"/>
          </p:nvPr>
        </p:nvSpPr>
        <p:spPr/>
        <p:txBody>
          <a:bodyPr/>
          <a:lstStyle/>
          <a:p>
            <a:fld id="{924B41C4-1474-8D42-B330-D2828683839D}" type="slidenum">
              <a:rPr lang="en-US" smtClean="0"/>
              <a:t>11</a:t>
            </a:fld>
            <a:endParaRPr lang="en-US"/>
          </a:p>
        </p:txBody>
      </p:sp>
      <p:pic>
        <p:nvPicPr>
          <p:cNvPr id="7" name="Picture 6">
            <a:extLst>
              <a:ext uri="{FF2B5EF4-FFF2-40B4-BE49-F238E27FC236}">
                <a16:creationId xmlns:a16="http://schemas.microsoft.com/office/drawing/2014/main" id="{93F74EC9-F366-7563-E5A7-21A41FFC33D1}"/>
              </a:ext>
            </a:extLst>
          </p:cNvPr>
          <p:cNvPicPr>
            <a:picLocks noChangeAspect="1"/>
          </p:cNvPicPr>
          <p:nvPr/>
        </p:nvPicPr>
        <p:blipFill>
          <a:blip r:embed="rId2"/>
          <a:stretch>
            <a:fillRect/>
          </a:stretch>
        </p:blipFill>
        <p:spPr>
          <a:xfrm>
            <a:off x="838824" y="2849128"/>
            <a:ext cx="4537456" cy="2953363"/>
          </a:xfrm>
          <a:prstGeom prst="rect">
            <a:avLst/>
          </a:prstGeom>
        </p:spPr>
      </p:pic>
      <p:pic>
        <p:nvPicPr>
          <p:cNvPr id="8" name="Picture 7">
            <a:extLst>
              <a:ext uri="{FF2B5EF4-FFF2-40B4-BE49-F238E27FC236}">
                <a16:creationId xmlns:a16="http://schemas.microsoft.com/office/drawing/2014/main" id="{5D515648-BE8B-C118-924D-6E0D5D88F0BD}"/>
              </a:ext>
            </a:extLst>
          </p:cNvPr>
          <p:cNvPicPr>
            <a:picLocks noChangeAspect="1"/>
          </p:cNvPicPr>
          <p:nvPr/>
        </p:nvPicPr>
        <p:blipFill rotWithShape="1">
          <a:blip r:embed="rId3"/>
          <a:srcRect b="71326"/>
          <a:stretch/>
        </p:blipFill>
        <p:spPr>
          <a:xfrm>
            <a:off x="824317" y="1316489"/>
            <a:ext cx="2558962" cy="1031631"/>
          </a:xfrm>
          <a:prstGeom prst="rect">
            <a:avLst/>
          </a:prstGeom>
          <a:solidFill>
            <a:schemeClr val="tx1"/>
          </a:solidFill>
          <a:ln>
            <a:solidFill>
              <a:schemeClr val="tx1"/>
            </a:solidFill>
          </a:ln>
        </p:spPr>
      </p:pic>
      <p:pic>
        <p:nvPicPr>
          <p:cNvPr id="9" name="Picture 8">
            <a:extLst>
              <a:ext uri="{FF2B5EF4-FFF2-40B4-BE49-F238E27FC236}">
                <a16:creationId xmlns:a16="http://schemas.microsoft.com/office/drawing/2014/main" id="{6564F3D0-C199-03FA-7E27-44E2EAD0ACDC}"/>
              </a:ext>
            </a:extLst>
          </p:cNvPr>
          <p:cNvPicPr>
            <a:picLocks noChangeAspect="1"/>
          </p:cNvPicPr>
          <p:nvPr/>
        </p:nvPicPr>
        <p:blipFill>
          <a:blip r:embed="rId4"/>
          <a:stretch>
            <a:fillRect/>
          </a:stretch>
        </p:blipFill>
        <p:spPr>
          <a:xfrm>
            <a:off x="3012280" y="1299894"/>
            <a:ext cx="975074" cy="1256618"/>
          </a:xfrm>
          <a:prstGeom prst="rect">
            <a:avLst/>
          </a:prstGeom>
          <a:ln>
            <a:solidFill>
              <a:srgbClr val="7030A0"/>
            </a:solidFill>
          </a:ln>
        </p:spPr>
      </p:pic>
      <p:grpSp>
        <p:nvGrpSpPr>
          <p:cNvPr id="18" name="Group 17">
            <a:extLst>
              <a:ext uri="{FF2B5EF4-FFF2-40B4-BE49-F238E27FC236}">
                <a16:creationId xmlns:a16="http://schemas.microsoft.com/office/drawing/2014/main" id="{993FBCA4-6440-4386-B504-868922341C13}"/>
              </a:ext>
            </a:extLst>
          </p:cNvPr>
          <p:cNvGrpSpPr/>
          <p:nvPr/>
        </p:nvGrpSpPr>
        <p:grpSpPr>
          <a:xfrm>
            <a:off x="5748783" y="1140283"/>
            <a:ext cx="5764076" cy="4653421"/>
            <a:chOff x="6169513" y="1313625"/>
            <a:chExt cx="5764076" cy="4653421"/>
          </a:xfrm>
        </p:grpSpPr>
        <p:pic>
          <p:nvPicPr>
            <p:cNvPr id="11" name="Picture 10">
              <a:extLst>
                <a:ext uri="{FF2B5EF4-FFF2-40B4-BE49-F238E27FC236}">
                  <a16:creationId xmlns:a16="http://schemas.microsoft.com/office/drawing/2014/main" id="{22CF0953-E210-C399-AAE1-9A953C6F955C}"/>
                </a:ext>
              </a:extLst>
            </p:cNvPr>
            <p:cNvPicPr>
              <a:picLocks noChangeAspect="1"/>
            </p:cNvPicPr>
            <p:nvPr/>
          </p:nvPicPr>
          <p:blipFill>
            <a:blip r:embed="rId5"/>
            <a:stretch>
              <a:fillRect/>
            </a:stretch>
          </p:blipFill>
          <p:spPr>
            <a:xfrm>
              <a:off x="6183900" y="1313625"/>
              <a:ext cx="5473982" cy="4247190"/>
            </a:xfrm>
            <a:prstGeom prst="rect">
              <a:avLst/>
            </a:prstGeom>
            <a:ln>
              <a:noFill/>
            </a:ln>
          </p:spPr>
        </p:pic>
        <p:pic>
          <p:nvPicPr>
            <p:cNvPr id="13" name="Picture 12">
              <a:extLst>
                <a:ext uri="{FF2B5EF4-FFF2-40B4-BE49-F238E27FC236}">
                  <a16:creationId xmlns:a16="http://schemas.microsoft.com/office/drawing/2014/main" id="{722591ED-1313-0C3F-079E-9D56955BA520}"/>
                </a:ext>
              </a:extLst>
            </p:cNvPr>
            <p:cNvPicPr>
              <a:picLocks noChangeAspect="1"/>
            </p:cNvPicPr>
            <p:nvPr/>
          </p:nvPicPr>
          <p:blipFill rotWithShape="1">
            <a:blip r:embed="rId6"/>
            <a:srcRect r="6622"/>
            <a:stretch/>
          </p:blipFill>
          <p:spPr>
            <a:xfrm>
              <a:off x="6183900" y="5550591"/>
              <a:ext cx="5473982" cy="253826"/>
            </a:xfrm>
            <a:prstGeom prst="rect">
              <a:avLst/>
            </a:prstGeom>
          </p:spPr>
        </p:pic>
        <p:sp>
          <p:nvSpPr>
            <p:cNvPr id="14" name="Rectangle 13">
              <a:extLst>
                <a:ext uri="{FF2B5EF4-FFF2-40B4-BE49-F238E27FC236}">
                  <a16:creationId xmlns:a16="http://schemas.microsoft.com/office/drawing/2014/main" id="{9334D46F-9163-1425-0185-0BEB78335D7E}"/>
                </a:ext>
              </a:extLst>
            </p:cNvPr>
            <p:cNvSpPr/>
            <p:nvPr/>
          </p:nvSpPr>
          <p:spPr>
            <a:xfrm>
              <a:off x="6183900" y="1617785"/>
              <a:ext cx="5580695" cy="4349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61C35B9-5A17-7EE8-3CDD-FBA004794D24}"/>
                </a:ext>
              </a:extLst>
            </p:cNvPr>
            <p:cNvSpPr/>
            <p:nvPr/>
          </p:nvSpPr>
          <p:spPr>
            <a:xfrm>
              <a:off x="6181237" y="1476253"/>
              <a:ext cx="5476646" cy="4328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69503A2-4699-E91D-24BB-DE0744A80E19}"/>
                </a:ext>
              </a:extLst>
            </p:cNvPr>
            <p:cNvSpPr/>
            <p:nvPr/>
          </p:nvSpPr>
          <p:spPr>
            <a:xfrm>
              <a:off x="6181237" y="1417639"/>
              <a:ext cx="5752352" cy="4532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BAC4260-7C9B-C65B-C927-CA66CAEEB432}"/>
                </a:ext>
              </a:extLst>
            </p:cNvPr>
            <p:cNvSpPr/>
            <p:nvPr/>
          </p:nvSpPr>
          <p:spPr>
            <a:xfrm>
              <a:off x="6169513" y="1417639"/>
              <a:ext cx="5595082" cy="4477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B7949020-AF55-EEAF-C55B-A5C5E3AA84F5}"/>
              </a:ext>
            </a:extLst>
          </p:cNvPr>
          <p:cNvSpPr txBox="1"/>
          <p:nvPr/>
        </p:nvSpPr>
        <p:spPr>
          <a:xfrm>
            <a:off x="3756951" y="5849377"/>
            <a:ext cx="3550524" cy="523220"/>
          </a:xfrm>
          <a:prstGeom prst="rect">
            <a:avLst/>
          </a:prstGeom>
          <a:noFill/>
        </p:spPr>
        <p:txBody>
          <a:bodyPr wrap="none" rtlCol="0">
            <a:spAutoFit/>
          </a:bodyPr>
          <a:lstStyle/>
          <a:p>
            <a:r>
              <a:rPr lang="en-US" sz="2800" b="1" dirty="0">
                <a:latin typeface="Calibri Light" panose="020F0302020204030204" pitchFamily="34" charset="0"/>
                <a:ea typeface="Calibri Light" panose="020F0302020204030204" pitchFamily="34" charset="0"/>
                <a:cs typeface="Calibri Light" panose="020F0302020204030204" pitchFamily="34" charset="0"/>
              </a:rPr>
              <a:t>Ongoing Area of Inquiry</a:t>
            </a:r>
          </a:p>
        </p:txBody>
      </p:sp>
      <p:sp>
        <p:nvSpPr>
          <p:cNvPr id="22" name="TextBox 21">
            <a:extLst>
              <a:ext uri="{FF2B5EF4-FFF2-40B4-BE49-F238E27FC236}">
                <a16:creationId xmlns:a16="http://schemas.microsoft.com/office/drawing/2014/main" id="{BB449BED-52FA-4013-97AA-655FDD4B9B23}"/>
              </a:ext>
            </a:extLst>
          </p:cNvPr>
          <p:cNvSpPr txBox="1"/>
          <p:nvPr/>
        </p:nvSpPr>
        <p:spPr>
          <a:xfrm>
            <a:off x="6316885" y="1807532"/>
            <a:ext cx="2727221" cy="461665"/>
          </a:xfrm>
          <a:prstGeom prst="rect">
            <a:avLst/>
          </a:prstGeom>
          <a:noFill/>
        </p:spPr>
        <p:txBody>
          <a:bodyPr wrap="none" rtlCol="0">
            <a:sp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Emerging Knowledge</a:t>
            </a:r>
          </a:p>
        </p:txBody>
      </p:sp>
      <p:sp>
        <p:nvSpPr>
          <p:cNvPr id="23" name="TextBox 22">
            <a:extLst>
              <a:ext uri="{FF2B5EF4-FFF2-40B4-BE49-F238E27FC236}">
                <a16:creationId xmlns:a16="http://schemas.microsoft.com/office/drawing/2014/main" id="{585FB865-DABD-976E-9EE4-D80073A686AC}"/>
              </a:ext>
            </a:extLst>
          </p:cNvPr>
          <p:cNvSpPr txBox="1"/>
          <p:nvPr/>
        </p:nvSpPr>
        <p:spPr>
          <a:xfrm>
            <a:off x="3394379" y="2473294"/>
            <a:ext cx="595035" cy="338554"/>
          </a:xfrm>
          <a:prstGeom prst="rect">
            <a:avLst/>
          </a:prstGeom>
          <a:noFill/>
        </p:spPr>
        <p:txBody>
          <a:bodyPr wrap="none" rtlCol="0">
            <a:spAutoFit/>
          </a:bodyPr>
          <a:lstStyle/>
          <a:p>
            <a:r>
              <a:rPr lang="en-US" sz="1600" b="1" dirty="0">
                <a:latin typeface="Calibri Light" panose="020F0302020204030204" pitchFamily="34" charset="0"/>
                <a:ea typeface="Calibri Light" panose="020F0302020204030204" pitchFamily="34" charset="0"/>
                <a:cs typeface="Calibri Light" panose="020F0302020204030204" pitchFamily="34" charset="0"/>
              </a:rPr>
              <a:t>2016</a:t>
            </a:r>
          </a:p>
        </p:txBody>
      </p:sp>
    </p:spTree>
    <p:extLst>
      <p:ext uri="{BB962C8B-B14F-4D97-AF65-F5344CB8AC3E}">
        <p14:creationId xmlns:p14="http://schemas.microsoft.com/office/powerpoint/2010/main" val="297519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C5B4-E2F8-7AA2-CD3B-A28E67832FCF}"/>
              </a:ext>
            </a:extLst>
          </p:cNvPr>
          <p:cNvSpPr>
            <a:spLocks noGrp="1"/>
          </p:cNvSpPr>
          <p:nvPr>
            <p:ph type="title"/>
          </p:nvPr>
        </p:nvSpPr>
        <p:spPr/>
        <p:txBody>
          <a:bodyPr>
            <a:norm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SoS Analytical Workbench</a:t>
            </a:r>
          </a:p>
        </p:txBody>
      </p:sp>
      <p:sp>
        <p:nvSpPr>
          <p:cNvPr id="4" name="Footer Placeholder 3">
            <a:extLst>
              <a:ext uri="{FF2B5EF4-FFF2-40B4-BE49-F238E27FC236}">
                <a16:creationId xmlns:a16="http://schemas.microsoft.com/office/drawing/2014/main" id="{32EFC00E-7E78-5E86-C41B-E7C875EDE865}"/>
              </a:ext>
            </a:extLst>
          </p:cNvPr>
          <p:cNvSpPr>
            <a:spLocks noGrp="1"/>
          </p:cNvSpPr>
          <p:nvPr>
            <p:ph type="ftr" sz="quarter" idx="11"/>
          </p:nvPr>
        </p:nvSpPr>
        <p:spPr/>
        <p:txBody>
          <a:bodyPr/>
          <a:lstStyle/>
          <a:p>
            <a:r>
              <a:rPr lang="en-US"/>
              <a:t>www.incose.org/IW2024</a:t>
            </a:r>
            <a:endParaRPr lang="en-US" dirty="0"/>
          </a:p>
        </p:txBody>
      </p:sp>
      <p:sp>
        <p:nvSpPr>
          <p:cNvPr id="5" name="Slide Number Placeholder 4">
            <a:extLst>
              <a:ext uri="{FF2B5EF4-FFF2-40B4-BE49-F238E27FC236}">
                <a16:creationId xmlns:a16="http://schemas.microsoft.com/office/drawing/2014/main" id="{2C2C8375-C10D-2154-089D-6B7F6F0654B5}"/>
              </a:ext>
            </a:extLst>
          </p:cNvPr>
          <p:cNvSpPr>
            <a:spLocks noGrp="1"/>
          </p:cNvSpPr>
          <p:nvPr>
            <p:ph type="sldNum" sz="quarter" idx="12"/>
          </p:nvPr>
        </p:nvSpPr>
        <p:spPr/>
        <p:txBody>
          <a:bodyPr/>
          <a:lstStyle/>
          <a:p>
            <a:fld id="{924B41C4-1474-8D42-B330-D2828683839D}" type="slidenum">
              <a:rPr lang="en-US" smtClean="0"/>
              <a:t>12</a:t>
            </a:fld>
            <a:endParaRPr lang="en-US"/>
          </a:p>
        </p:txBody>
      </p:sp>
      <p:pic>
        <p:nvPicPr>
          <p:cNvPr id="7" name="Picture 6">
            <a:extLst>
              <a:ext uri="{FF2B5EF4-FFF2-40B4-BE49-F238E27FC236}">
                <a16:creationId xmlns:a16="http://schemas.microsoft.com/office/drawing/2014/main" id="{1645EB7F-35D5-BDF5-7FED-FF8687F56C6C}"/>
              </a:ext>
            </a:extLst>
          </p:cNvPr>
          <p:cNvPicPr>
            <a:picLocks noChangeAspect="1"/>
          </p:cNvPicPr>
          <p:nvPr/>
        </p:nvPicPr>
        <p:blipFill>
          <a:blip r:embed="rId2"/>
          <a:stretch>
            <a:fillRect/>
          </a:stretch>
        </p:blipFill>
        <p:spPr>
          <a:xfrm>
            <a:off x="756812" y="1731794"/>
            <a:ext cx="3032519" cy="4016039"/>
          </a:xfrm>
          <a:prstGeom prst="rect">
            <a:avLst/>
          </a:prstGeom>
          <a:ln>
            <a:solidFill>
              <a:schemeClr val="tx1"/>
            </a:solidFill>
          </a:ln>
        </p:spPr>
      </p:pic>
      <p:pic>
        <p:nvPicPr>
          <p:cNvPr id="8" name="Picture 7">
            <a:extLst>
              <a:ext uri="{FF2B5EF4-FFF2-40B4-BE49-F238E27FC236}">
                <a16:creationId xmlns:a16="http://schemas.microsoft.com/office/drawing/2014/main" id="{A978B752-8F1C-F45F-EBFC-207705F413A3}"/>
              </a:ext>
            </a:extLst>
          </p:cNvPr>
          <p:cNvPicPr>
            <a:picLocks noChangeAspect="1"/>
          </p:cNvPicPr>
          <p:nvPr/>
        </p:nvPicPr>
        <p:blipFill>
          <a:blip r:embed="rId3"/>
          <a:stretch>
            <a:fillRect/>
          </a:stretch>
        </p:blipFill>
        <p:spPr>
          <a:xfrm>
            <a:off x="3852145" y="1852056"/>
            <a:ext cx="1387560" cy="1788206"/>
          </a:xfrm>
          <a:prstGeom prst="rect">
            <a:avLst/>
          </a:prstGeom>
          <a:ln>
            <a:solidFill>
              <a:srgbClr val="7030A0"/>
            </a:solidFill>
          </a:ln>
        </p:spPr>
      </p:pic>
      <p:sp>
        <p:nvSpPr>
          <p:cNvPr id="9" name="Content Placeholder 2">
            <a:extLst>
              <a:ext uri="{FF2B5EF4-FFF2-40B4-BE49-F238E27FC236}">
                <a16:creationId xmlns:a16="http://schemas.microsoft.com/office/drawing/2014/main" id="{0F68D4B0-467E-F7AE-2A05-845442FCF042}"/>
              </a:ext>
            </a:extLst>
          </p:cNvPr>
          <p:cNvSpPr txBox="1">
            <a:spLocks/>
          </p:cNvSpPr>
          <p:nvPr/>
        </p:nvSpPr>
        <p:spPr>
          <a:xfrm>
            <a:off x="774084" y="5758722"/>
            <a:ext cx="4857433"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800" b="1" dirty="0">
                <a:latin typeface="Calibri Light" panose="020F0302020204030204" pitchFamily="34" charset="0"/>
                <a:ea typeface="Calibri Light" panose="020F0302020204030204" pitchFamily="34" charset="0"/>
                <a:cs typeface="Calibri Light" panose="020F0302020204030204" pitchFamily="34" charset="0"/>
              </a:rPr>
              <a:t>Dan DeLaurentis</a:t>
            </a:r>
          </a:p>
        </p:txBody>
      </p:sp>
      <p:pic>
        <p:nvPicPr>
          <p:cNvPr id="17" name="Picture 16">
            <a:extLst>
              <a:ext uri="{FF2B5EF4-FFF2-40B4-BE49-F238E27FC236}">
                <a16:creationId xmlns:a16="http://schemas.microsoft.com/office/drawing/2014/main" id="{01B52F1F-3EB9-AB51-4F3B-01C04D62E735}"/>
              </a:ext>
            </a:extLst>
          </p:cNvPr>
          <p:cNvPicPr>
            <a:picLocks noChangeAspect="1"/>
          </p:cNvPicPr>
          <p:nvPr/>
        </p:nvPicPr>
        <p:blipFill rotWithShape="1">
          <a:blip r:embed="rId4"/>
          <a:srcRect r="8393"/>
          <a:stretch/>
        </p:blipFill>
        <p:spPr>
          <a:xfrm>
            <a:off x="5722070" y="1645776"/>
            <a:ext cx="5297687" cy="4392638"/>
          </a:xfrm>
          <a:prstGeom prst="rect">
            <a:avLst/>
          </a:prstGeom>
          <a:ln>
            <a:solidFill>
              <a:schemeClr val="tx1"/>
            </a:solidFill>
          </a:ln>
        </p:spPr>
      </p:pic>
      <p:pic>
        <p:nvPicPr>
          <p:cNvPr id="2050" name="Picture 2">
            <a:extLst>
              <a:ext uri="{FF2B5EF4-FFF2-40B4-BE49-F238E27FC236}">
                <a16:creationId xmlns:a16="http://schemas.microsoft.com/office/drawing/2014/main" id="{025AF251-461C-C139-6718-0CB7029EC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3686" y="1140684"/>
            <a:ext cx="1754745" cy="24800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2273CA-7D8B-ED6B-B9BD-781DE228A31F}"/>
              </a:ext>
            </a:extLst>
          </p:cNvPr>
          <p:cNvSpPr txBox="1"/>
          <p:nvPr/>
        </p:nvSpPr>
        <p:spPr>
          <a:xfrm>
            <a:off x="4528245" y="3620723"/>
            <a:ext cx="652743"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2016</a:t>
            </a:r>
          </a:p>
        </p:txBody>
      </p:sp>
      <p:sp>
        <p:nvSpPr>
          <p:cNvPr id="19" name="TextBox 18">
            <a:extLst>
              <a:ext uri="{FF2B5EF4-FFF2-40B4-BE49-F238E27FC236}">
                <a16:creationId xmlns:a16="http://schemas.microsoft.com/office/drawing/2014/main" id="{00D88A40-A39F-9631-BB9E-90F3C9C9C134}"/>
              </a:ext>
            </a:extLst>
          </p:cNvPr>
          <p:cNvSpPr txBox="1"/>
          <p:nvPr/>
        </p:nvSpPr>
        <p:spPr>
          <a:xfrm>
            <a:off x="10001263" y="3561296"/>
            <a:ext cx="646331"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2024</a:t>
            </a:r>
          </a:p>
        </p:txBody>
      </p:sp>
      <p:sp>
        <p:nvSpPr>
          <p:cNvPr id="3" name="Rectangle: Rounded Corners 2">
            <a:extLst>
              <a:ext uri="{FF2B5EF4-FFF2-40B4-BE49-F238E27FC236}">
                <a16:creationId xmlns:a16="http://schemas.microsoft.com/office/drawing/2014/main" id="{9087AE10-BEEA-AFE1-757D-D8CDEEAEAB95}"/>
              </a:ext>
            </a:extLst>
          </p:cNvPr>
          <p:cNvSpPr/>
          <p:nvPr/>
        </p:nvSpPr>
        <p:spPr>
          <a:xfrm>
            <a:off x="6224954" y="4267200"/>
            <a:ext cx="4794803" cy="65649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262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D360A88-6597-3987-920E-60032B614331}"/>
              </a:ext>
            </a:extLst>
          </p:cNvPr>
          <p:cNvPicPr>
            <a:picLocks noChangeAspect="1"/>
          </p:cNvPicPr>
          <p:nvPr/>
        </p:nvPicPr>
        <p:blipFill>
          <a:blip r:embed="rId2"/>
          <a:stretch>
            <a:fillRect/>
          </a:stretch>
        </p:blipFill>
        <p:spPr>
          <a:xfrm>
            <a:off x="971580" y="1767637"/>
            <a:ext cx="2683678" cy="3680070"/>
          </a:xfrm>
          <a:prstGeom prst="rect">
            <a:avLst/>
          </a:prstGeom>
          <a:ln>
            <a:solidFill>
              <a:schemeClr val="tx1"/>
            </a:solidFill>
          </a:ln>
        </p:spPr>
      </p:pic>
      <p:sp>
        <p:nvSpPr>
          <p:cNvPr id="2" name="Title 1">
            <a:extLst>
              <a:ext uri="{FF2B5EF4-FFF2-40B4-BE49-F238E27FC236}">
                <a16:creationId xmlns:a16="http://schemas.microsoft.com/office/drawing/2014/main" id="{1DE47E89-C3C4-E770-6F30-42A09492E5F6}"/>
              </a:ext>
            </a:extLst>
          </p:cNvPr>
          <p:cNvSpPr>
            <a:spLocks noGrp="1"/>
          </p:cNvSpPr>
          <p:nvPr>
            <p:ph type="title"/>
          </p:nvPr>
        </p:nvSpPr>
        <p:spPr>
          <a:xfrm>
            <a:off x="832734" y="298776"/>
            <a:ext cx="10978515" cy="1143000"/>
          </a:xfrm>
        </p:spPr>
        <p:txBody>
          <a:bodyPr>
            <a:norm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SoS Meta Architecture</a:t>
            </a:r>
          </a:p>
        </p:txBody>
      </p:sp>
      <p:sp>
        <p:nvSpPr>
          <p:cNvPr id="3" name="Content Placeholder 2">
            <a:extLst>
              <a:ext uri="{FF2B5EF4-FFF2-40B4-BE49-F238E27FC236}">
                <a16:creationId xmlns:a16="http://schemas.microsoft.com/office/drawing/2014/main" id="{BBDF5AC2-8722-012B-6ED8-1C8C87CA9371}"/>
              </a:ext>
            </a:extLst>
          </p:cNvPr>
          <p:cNvSpPr>
            <a:spLocks noGrp="1"/>
          </p:cNvSpPr>
          <p:nvPr>
            <p:ph idx="1"/>
          </p:nvPr>
        </p:nvSpPr>
        <p:spPr>
          <a:xfrm>
            <a:off x="1112201" y="5766138"/>
            <a:ext cx="2074719" cy="634999"/>
          </a:xfrm>
        </p:spPr>
        <p:txBody>
          <a:bodyPr>
            <a:normAutofit/>
          </a:bodyPr>
          <a:lstStyle/>
          <a:p>
            <a:pPr marL="0" indent="0">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rPr>
              <a:t>Cihan Dagli</a:t>
            </a:r>
          </a:p>
        </p:txBody>
      </p:sp>
      <p:sp>
        <p:nvSpPr>
          <p:cNvPr id="4" name="Footer Placeholder 3">
            <a:extLst>
              <a:ext uri="{FF2B5EF4-FFF2-40B4-BE49-F238E27FC236}">
                <a16:creationId xmlns:a16="http://schemas.microsoft.com/office/drawing/2014/main" id="{9213FAA5-B58E-0BAC-94A7-186A14924041}"/>
              </a:ext>
            </a:extLst>
          </p:cNvPr>
          <p:cNvSpPr>
            <a:spLocks noGrp="1"/>
          </p:cNvSpPr>
          <p:nvPr>
            <p:ph type="ftr" sz="quarter" idx="11"/>
          </p:nvPr>
        </p:nvSpPr>
        <p:spPr>
          <a:xfrm>
            <a:off x="3774070" y="6356351"/>
            <a:ext cx="3862811" cy="365125"/>
          </a:xfrm>
        </p:spPr>
        <p:txBody>
          <a:bodyPr/>
          <a:lstStyle/>
          <a:p>
            <a:r>
              <a:rPr lang="en-US"/>
              <a:t>www.incose.org/IW2024</a:t>
            </a:r>
            <a:endParaRPr lang="en-US" dirty="0"/>
          </a:p>
        </p:txBody>
      </p:sp>
      <p:sp>
        <p:nvSpPr>
          <p:cNvPr id="5" name="Slide Number Placeholder 4">
            <a:extLst>
              <a:ext uri="{FF2B5EF4-FFF2-40B4-BE49-F238E27FC236}">
                <a16:creationId xmlns:a16="http://schemas.microsoft.com/office/drawing/2014/main" id="{4F2E007F-8273-BC0C-50FB-FCA6B80F3BE4}"/>
              </a:ext>
            </a:extLst>
          </p:cNvPr>
          <p:cNvSpPr>
            <a:spLocks noGrp="1"/>
          </p:cNvSpPr>
          <p:nvPr>
            <p:ph type="sldNum" sz="quarter" idx="12"/>
          </p:nvPr>
        </p:nvSpPr>
        <p:spPr>
          <a:xfrm>
            <a:off x="8932651" y="6356351"/>
            <a:ext cx="2846282" cy="365125"/>
          </a:xfrm>
        </p:spPr>
        <p:txBody>
          <a:bodyPr/>
          <a:lstStyle/>
          <a:p>
            <a:fld id="{924B41C4-1474-8D42-B330-D2828683839D}" type="slidenum">
              <a:rPr lang="en-US" smtClean="0"/>
              <a:t>13</a:t>
            </a:fld>
            <a:endParaRPr lang="en-US" dirty="0"/>
          </a:p>
        </p:txBody>
      </p:sp>
      <p:pic>
        <p:nvPicPr>
          <p:cNvPr id="7" name="Picture 6">
            <a:extLst>
              <a:ext uri="{FF2B5EF4-FFF2-40B4-BE49-F238E27FC236}">
                <a16:creationId xmlns:a16="http://schemas.microsoft.com/office/drawing/2014/main" id="{7C428BC5-86AF-5C27-F553-FBD3DA3CC119}"/>
              </a:ext>
            </a:extLst>
          </p:cNvPr>
          <p:cNvPicPr>
            <a:picLocks noChangeAspect="1"/>
          </p:cNvPicPr>
          <p:nvPr/>
        </p:nvPicPr>
        <p:blipFill rotWithShape="1">
          <a:blip r:embed="rId3"/>
          <a:srcRect b="2667"/>
          <a:stretch/>
        </p:blipFill>
        <p:spPr>
          <a:xfrm>
            <a:off x="7297412" y="714261"/>
            <a:ext cx="3141958" cy="3474940"/>
          </a:xfrm>
          <a:prstGeom prst="rect">
            <a:avLst/>
          </a:prstGeom>
          <a:ln>
            <a:solidFill>
              <a:schemeClr val="tx1"/>
            </a:solidFill>
          </a:ln>
        </p:spPr>
      </p:pic>
      <p:pic>
        <p:nvPicPr>
          <p:cNvPr id="13" name="Picture 12">
            <a:extLst>
              <a:ext uri="{FF2B5EF4-FFF2-40B4-BE49-F238E27FC236}">
                <a16:creationId xmlns:a16="http://schemas.microsoft.com/office/drawing/2014/main" id="{EB92480E-EC53-1E00-5070-3C70A048B880}"/>
              </a:ext>
            </a:extLst>
          </p:cNvPr>
          <p:cNvPicPr>
            <a:picLocks noChangeAspect="1"/>
          </p:cNvPicPr>
          <p:nvPr/>
        </p:nvPicPr>
        <p:blipFill>
          <a:blip r:embed="rId4"/>
          <a:stretch>
            <a:fillRect/>
          </a:stretch>
        </p:blipFill>
        <p:spPr>
          <a:xfrm>
            <a:off x="4232822" y="1843289"/>
            <a:ext cx="2943511" cy="4087411"/>
          </a:xfrm>
          <a:prstGeom prst="rect">
            <a:avLst/>
          </a:prstGeom>
          <a:ln>
            <a:solidFill>
              <a:schemeClr val="tx1"/>
            </a:solidFill>
          </a:ln>
        </p:spPr>
      </p:pic>
      <p:pic>
        <p:nvPicPr>
          <p:cNvPr id="11" name="Picture 10">
            <a:extLst>
              <a:ext uri="{FF2B5EF4-FFF2-40B4-BE49-F238E27FC236}">
                <a16:creationId xmlns:a16="http://schemas.microsoft.com/office/drawing/2014/main" id="{AB9017CF-87A0-BF74-4BB2-6A48A23DF5E3}"/>
              </a:ext>
            </a:extLst>
          </p:cNvPr>
          <p:cNvPicPr>
            <a:picLocks noChangeAspect="1"/>
          </p:cNvPicPr>
          <p:nvPr/>
        </p:nvPicPr>
        <p:blipFill rotWithShape="1">
          <a:blip r:embed="rId5"/>
          <a:srcRect b="19631"/>
          <a:stretch/>
        </p:blipFill>
        <p:spPr>
          <a:xfrm>
            <a:off x="5296590" y="3362438"/>
            <a:ext cx="2902116" cy="2934556"/>
          </a:xfrm>
          <a:prstGeom prst="rect">
            <a:avLst/>
          </a:prstGeom>
          <a:ln>
            <a:solidFill>
              <a:schemeClr val="tx1"/>
            </a:solidFill>
          </a:ln>
        </p:spPr>
      </p:pic>
      <p:pic>
        <p:nvPicPr>
          <p:cNvPr id="9" name="Picture 8">
            <a:extLst>
              <a:ext uri="{FF2B5EF4-FFF2-40B4-BE49-F238E27FC236}">
                <a16:creationId xmlns:a16="http://schemas.microsoft.com/office/drawing/2014/main" id="{7761ACFE-C2D0-699E-B918-0386FFE5E11B}"/>
              </a:ext>
            </a:extLst>
          </p:cNvPr>
          <p:cNvPicPr>
            <a:picLocks noChangeAspect="1"/>
          </p:cNvPicPr>
          <p:nvPr/>
        </p:nvPicPr>
        <p:blipFill rotWithShape="1">
          <a:blip r:embed="rId6"/>
          <a:srcRect b="17755"/>
          <a:stretch/>
        </p:blipFill>
        <p:spPr>
          <a:xfrm>
            <a:off x="8331366" y="2811478"/>
            <a:ext cx="2694293" cy="3071095"/>
          </a:xfrm>
          <a:prstGeom prst="rect">
            <a:avLst/>
          </a:prstGeom>
          <a:ln>
            <a:solidFill>
              <a:schemeClr val="tx1"/>
            </a:solidFill>
          </a:ln>
        </p:spPr>
      </p:pic>
      <p:sp>
        <p:nvSpPr>
          <p:cNvPr id="14" name="TextBox 13">
            <a:extLst>
              <a:ext uri="{FF2B5EF4-FFF2-40B4-BE49-F238E27FC236}">
                <a16:creationId xmlns:a16="http://schemas.microsoft.com/office/drawing/2014/main" id="{C79602F6-ECC7-192B-8AA5-6F862710AB8E}"/>
              </a:ext>
            </a:extLst>
          </p:cNvPr>
          <p:cNvSpPr txBox="1"/>
          <p:nvPr/>
        </p:nvSpPr>
        <p:spPr>
          <a:xfrm>
            <a:off x="7314661" y="344929"/>
            <a:ext cx="646331"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2022</a:t>
            </a:r>
          </a:p>
        </p:txBody>
      </p:sp>
      <p:sp>
        <p:nvSpPr>
          <p:cNvPr id="15" name="TextBox 14">
            <a:extLst>
              <a:ext uri="{FF2B5EF4-FFF2-40B4-BE49-F238E27FC236}">
                <a16:creationId xmlns:a16="http://schemas.microsoft.com/office/drawing/2014/main" id="{34CE572A-D4CE-81B7-A6E6-CFF74D88D1F5}"/>
              </a:ext>
            </a:extLst>
          </p:cNvPr>
          <p:cNvSpPr txBox="1"/>
          <p:nvPr/>
        </p:nvSpPr>
        <p:spPr>
          <a:xfrm>
            <a:off x="7569460" y="6216471"/>
            <a:ext cx="646331"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2020</a:t>
            </a:r>
          </a:p>
        </p:txBody>
      </p:sp>
      <p:sp>
        <p:nvSpPr>
          <p:cNvPr id="16" name="TextBox 15">
            <a:extLst>
              <a:ext uri="{FF2B5EF4-FFF2-40B4-BE49-F238E27FC236}">
                <a16:creationId xmlns:a16="http://schemas.microsoft.com/office/drawing/2014/main" id="{4B04D909-182A-FE22-027D-A974A633D570}"/>
              </a:ext>
            </a:extLst>
          </p:cNvPr>
          <p:cNvSpPr txBox="1"/>
          <p:nvPr/>
        </p:nvSpPr>
        <p:spPr>
          <a:xfrm>
            <a:off x="4232822" y="1476995"/>
            <a:ext cx="646331"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2021</a:t>
            </a:r>
          </a:p>
        </p:txBody>
      </p:sp>
      <p:sp>
        <p:nvSpPr>
          <p:cNvPr id="17" name="TextBox 16">
            <a:extLst>
              <a:ext uri="{FF2B5EF4-FFF2-40B4-BE49-F238E27FC236}">
                <a16:creationId xmlns:a16="http://schemas.microsoft.com/office/drawing/2014/main" id="{403C9FE8-632F-8EC8-52E9-224C03802E58}"/>
              </a:ext>
            </a:extLst>
          </p:cNvPr>
          <p:cNvSpPr txBox="1"/>
          <p:nvPr/>
        </p:nvSpPr>
        <p:spPr>
          <a:xfrm>
            <a:off x="8348451" y="5847139"/>
            <a:ext cx="646331"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2022</a:t>
            </a:r>
          </a:p>
        </p:txBody>
      </p:sp>
      <p:sp>
        <p:nvSpPr>
          <p:cNvPr id="20" name="TextBox 19">
            <a:extLst>
              <a:ext uri="{FF2B5EF4-FFF2-40B4-BE49-F238E27FC236}">
                <a16:creationId xmlns:a16="http://schemas.microsoft.com/office/drawing/2014/main" id="{C9259F22-9B02-1B32-8CF7-EE652AA03FFF}"/>
              </a:ext>
            </a:extLst>
          </p:cNvPr>
          <p:cNvSpPr txBox="1"/>
          <p:nvPr/>
        </p:nvSpPr>
        <p:spPr>
          <a:xfrm>
            <a:off x="1021507" y="5428373"/>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2007</a:t>
            </a:r>
          </a:p>
        </p:txBody>
      </p:sp>
    </p:spTree>
    <p:extLst>
      <p:ext uri="{BB962C8B-B14F-4D97-AF65-F5344CB8AC3E}">
        <p14:creationId xmlns:p14="http://schemas.microsoft.com/office/powerpoint/2010/main" val="416002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925BDD-522B-DDCA-B4BF-B7D3583DA051}"/>
              </a:ext>
            </a:extLst>
          </p:cNvPr>
          <p:cNvSpPr>
            <a:spLocks noGrp="1"/>
          </p:cNvSpPr>
          <p:nvPr>
            <p:ph type="ftr" sz="quarter" idx="11"/>
          </p:nvPr>
        </p:nvSpPr>
        <p:spPr/>
        <p:txBody>
          <a:bodyPr/>
          <a:lstStyle/>
          <a:p>
            <a:r>
              <a:rPr lang="en-US"/>
              <a:t>www.incose.org/IW2024</a:t>
            </a:r>
            <a:endParaRPr lang="en-US" dirty="0"/>
          </a:p>
        </p:txBody>
      </p:sp>
      <p:sp>
        <p:nvSpPr>
          <p:cNvPr id="5" name="Slide Number Placeholder 4">
            <a:extLst>
              <a:ext uri="{FF2B5EF4-FFF2-40B4-BE49-F238E27FC236}">
                <a16:creationId xmlns:a16="http://schemas.microsoft.com/office/drawing/2014/main" id="{410DFA0E-3609-D2AB-CBCB-A7CB4AB8A981}"/>
              </a:ext>
            </a:extLst>
          </p:cNvPr>
          <p:cNvSpPr>
            <a:spLocks noGrp="1"/>
          </p:cNvSpPr>
          <p:nvPr>
            <p:ph type="sldNum" sz="quarter" idx="12"/>
          </p:nvPr>
        </p:nvSpPr>
        <p:spPr/>
        <p:txBody>
          <a:bodyPr/>
          <a:lstStyle/>
          <a:p>
            <a:fld id="{924B41C4-1474-8D42-B330-D2828683839D}" type="slidenum">
              <a:rPr lang="en-US" smtClean="0"/>
              <a:t>14</a:t>
            </a:fld>
            <a:endParaRPr lang="en-US"/>
          </a:p>
        </p:txBody>
      </p:sp>
      <p:pic>
        <p:nvPicPr>
          <p:cNvPr id="7" name="Picture 6">
            <a:extLst>
              <a:ext uri="{FF2B5EF4-FFF2-40B4-BE49-F238E27FC236}">
                <a16:creationId xmlns:a16="http://schemas.microsoft.com/office/drawing/2014/main" id="{4FA3129E-F894-9A66-2307-3FE89052B156}"/>
              </a:ext>
            </a:extLst>
          </p:cNvPr>
          <p:cNvPicPr>
            <a:picLocks noChangeAspect="1"/>
          </p:cNvPicPr>
          <p:nvPr/>
        </p:nvPicPr>
        <p:blipFill>
          <a:blip r:embed="rId2"/>
          <a:stretch>
            <a:fillRect/>
          </a:stretch>
        </p:blipFill>
        <p:spPr>
          <a:xfrm>
            <a:off x="984145" y="1227691"/>
            <a:ext cx="3179489" cy="4368800"/>
          </a:xfrm>
          <a:prstGeom prst="rect">
            <a:avLst/>
          </a:prstGeom>
          <a:solidFill>
            <a:schemeClr val="tx1"/>
          </a:solidFill>
          <a:ln>
            <a:solidFill>
              <a:schemeClr val="tx1"/>
            </a:solidFill>
          </a:ln>
        </p:spPr>
      </p:pic>
      <p:pic>
        <p:nvPicPr>
          <p:cNvPr id="8" name="Picture 7">
            <a:extLst>
              <a:ext uri="{FF2B5EF4-FFF2-40B4-BE49-F238E27FC236}">
                <a16:creationId xmlns:a16="http://schemas.microsoft.com/office/drawing/2014/main" id="{39A35FC2-A6FA-80D7-A267-1F9E10E1E113}"/>
              </a:ext>
            </a:extLst>
          </p:cNvPr>
          <p:cNvPicPr>
            <a:picLocks noChangeAspect="1"/>
          </p:cNvPicPr>
          <p:nvPr/>
        </p:nvPicPr>
        <p:blipFill>
          <a:blip r:embed="rId3"/>
          <a:stretch>
            <a:fillRect/>
          </a:stretch>
        </p:blipFill>
        <p:spPr>
          <a:xfrm>
            <a:off x="504853" y="4313434"/>
            <a:ext cx="1282173" cy="1652389"/>
          </a:xfrm>
          <a:prstGeom prst="rect">
            <a:avLst/>
          </a:prstGeom>
          <a:ln>
            <a:solidFill>
              <a:srgbClr val="7030A0"/>
            </a:solidFill>
          </a:ln>
        </p:spPr>
      </p:pic>
      <p:pic>
        <p:nvPicPr>
          <p:cNvPr id="10" name="Picture 9">
            <a:extLst>
              <a:ext uri="{FF2B5EF4-FFF2-40B4-BE49-F238E27FC236}">
                <a16:creationId xmlns:a16="http://schemas.microsoft.com/office/drawing/2014/main" id="{A1D9B6AC-FDC5-3161-F14C-D11DEDFDA9C9}"/>
              </a:ext>
            </a:extLst>
          </p:cNvPr>
          <p:cNvPicPr>
            <a:picLocks noChangeAspect="1"/>
          </p:cNvPicPr>
          <p:nvPr/>
        </p:nvPicPr>
        <p:blipFill>
          <a:blip r:embed="rId4"/>
          <a:stretch>
            <a:fillRect/>
          </a:stretch>
        </p:blipFill>
        <p:spPr>
          <a:xfrm>
            <a:off x="4223098" y="1805674"/>
            <a:ext cx="2959586" cy="4123719"/>
          </a:xfrm>
          <a:prstGeom prst="rect">
            <a:avLst/>
          </a:prstGeom>
          <a:ln>
            <a:solidFill>
              <a:schemeClr val="tx1"/>
            </a:solidFill>
          </a:ln>
        </p:spPr>
      </p:pic>
      <p:sp>
        <p:nvSpPr>
          <p:cNvPr id="11" name="TextBox 10">
            <a:extLst>
              <a:ext uri="{FF2B5EF4-FFF2-40B4-BE49-F238E27FC236}">
                <a16:creationId xmlns:a16="http://schemas.microsoft.com/office/drawing/2014/main" id="{427E2092-EAAB-8177-F10F-6A0458BBF731}"/>
              </a:ext>
            </a:extLst>
          </p:cNvPr>
          <p:cNvSpPr txBox="1"/>
          <p:nvPr/>
        </p:nvSpPr>
        <p:spPr>
          <a:xfrm>
            <a:off x="760422" y="5895977"/>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2016</a:t>
            </a:r>
          </a:p>
        </p:txBody>
      </p:sp>
      <p:sp>
        <p:nvSpPr>
          <p:cNvPr id="12" name="TextBox 11">
            <a:extLst>
              <a:ext uri="{FF2B5EF4-FFF2-40B4-BE49-F238E27FC236}">
                <a16:creationId xmlns:a16="http://schemas.microsoft.com/office/drawing/2014/main" id="{B730B4F1-5C69-4661-20B4-C155C747F5A7}"/>
              </a:ext>
            </a:extLst>
          </p:cNvPr>
          <p:cNvSpPr txBox="1"/>
          <p:nvPr/>
        </p:nvSpPr>
        <p:spPr>
          <a:xfrm>
            <a:off x="4487234" y="5931668"/>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2020</a:t>
            </a:r>
          </a:p>
        </p:txBody>
      </p:sp>
      <p:sp>
        <p:nvSpPr>
          <p:cNvPr id="13" name="Content Placeholder 2">
            <a:extLst>
              <a:ext uri="{FF2B5EF4-FFF2-40B4-BE49-F238E27FC236}">
                <a16:creationId xmlns:a16="http://schemas.microsoft.com/office/drawing/2014/main" id="{904C7D6D-60A9-4591-F487-A13D2400D14C}"/>
              </a:ext>
            </a:extLst>
          </p:cNvPr>
          <p:cNvSpPr>
            <a:spLocks noGrp="1"/>
          </p:cNvSpPr>
          <p:nvPr>
            <p:ph idx="1"/>
          </p:nvPr>
        </p:nvSpPr>
        <p:spPr>
          <a:xfrm>
            <a:off x="1909634" y="5621550"/>
            <a:ext cx="2074719" cy="634999"/>
          </a:xfrm>
        </p:spPr>
        <p:txBody>
          <a:bodyPr>
            <a:normAutofit fontScale="85000" lnSpcReduction="10000"/>
          </a:bodyPr>
          <a:lstStyle/>
          <a:p>
            <a:pPr marL="0" indent="0">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rPr>
              <a:t>Oliver Hoehne</a:t>
            </a:r>
          </a:p>
        </p:txBody>
      </p:sp>
      <p:sp>
        <p:nvSpPr>
          <p:cNvPr id="14" name="Title 1">
            <a:extLst>
              <a:ext uri="{FF2B5EF4-FFF2-40B4-BE49-F238E27FC236}">
                <a16:creationId xmlns:a16="http://schemas.microsoft.com/office/drawing/2014/main" id="{5C1578B0-F2B4-DDA9-F6FF-7A0581C3F80A}"/>
              </a:ext>
            </a:extLst>
          </p:cNvPr>
          <p:cNvSpPr>
            <a:spLocks noGrp="1"/>
          </p:cNvSpPr>
          <p:nvPr>
            <p:ph type="title"/>
          </p:nvPr>
        </p:nvSpPr>
        <p:spPr>
          <a:xfrm>
            <a:off x="832734" y="298776"/>
            <a:ext cx="10978515" cy="687744"/>
          </a:xfrm>
        </p:spPr>
        <p:txBody>
          <a:bodyPr>
            <a:no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Rail Examples</a:t>
            </a:r>
          </a:p>
        </p:txBody>
      </p:sp>
      <p:pic>
        <p:nvPicPr>
          <p:cNvPr id="16" name="Picture 15">
            <a:extLst>
              <a:ext uri="{FF2B5EF4-FFF2-40B4-BE49-F238E27FC236}">
                <a16:creationId xmlns:a16="http://schemas.microsoft.com/office/drawing/2014/main" id="{0CE8A3E9-EAFE-3B78-0BB6-4FDA0063A3E3}"/>
              </a:ext>
            </a:extLst>
          </p:cNvPr>
          <p:cNvPicPr>
            <a:picLocks noChangeAspect="1"/>
          </p:cNvPicPr>
          <p:nvPr/>
        </p:nvPicPr>
        <p:blipFill>
          <a:blip r:embed="rId5"/>
          <a:stretch>
            <a:fillRect/>
          </a:stretch>
        </p:blipFill>
        <p:spPr>
          <a:xfrm>
            <a:off x="7876176" y="1059414"/>
            <a:ext cx="3338029" cy="4537077"/>
          </a:xfrm>
          <a:prstGeom prst="rect">
            <a:avLst/>
          </a:prstGeom>
          <a:ln>
            <a:solidFill>
              <a:srgbClr val="7030A0"/>
            </a:solidFill>
          </a:ln>
        </p:spPr>
      </p:pic>
      <p:pic>
        <p:nvPicPr>
          <p:cNvPr id="17" name="Picture 16">
            <a:extLst>
              <a:ext uri="{FF2B5EF4-FFF2-40B4-BE49-F238E27FC236}">
                <a16:creationId xmlns:a16="http://schemas.microsoft.com/office/drawing/2014/main" id="{CFEE96FA-A445-7FA0-F892-F03585E42240}"/>
              </a:ext>
            </a:extLst>
          </p:cNvPr>
          <p:cNvPicPr>
            <a:picLocks noChangeAspect="1"/>
          </p:cNvPicPr>
          <p:nvPr/>
        </p:nvPicPr>
        <p:blipFill>
          <a:blip r:embed="rId3"/>
          <a:stretch>
            <a:fillRect/>
          </a:stretch>
        </p:blipFill>
        <p:spPr>
          <a:xfrm>
            <a:off x="7643148" y="4399926"/>
            <a:ext cx="1282173" cy="1652389"/>
          </a:xfrm>
          <a:prstGeom prst="rect">
            <a:avLst/>
          </a:prstGeom>
          <a:ln>
            <a:solidFill>
              <a:srgbClr val="7030A0"/>
            </a:solidFill>
          </a:ln>
        </p:spPr>
      </p:pic>
      <p:sp>
        <p:nvSpPr>
          <p:cNvPr id="18" name="TextBox 17">
            <a:extLst>
              <a:ext uri="{FF2B5EF4-FFF2-40B4-BE49-F238E27FC236}">
                <a16:creationId xmlns:a16="http://schemas.microsoft.com/office/drawing/2014/main" id="{9D7592D0-ECB1-C80B-BEF6-A1E537139E50}"/>
              </a:ext>
            </a:extLst>
          </p:cNvPr>
          <p:cNvSpPr txBox="1"/>
          <p:nvPr/>
        </p:nvSpPr>
        <p:spPr>
          <a:xfrm>
            <a:off x="7898717" y="5982469"/>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2016</a:t>
            </a:r>
          </a:p>
        </p:txBody>
      </p:sp>
      <p:sp>
        <p:nvSpPr>
          <p:cNvPr id="19" name="Content Placeholder 2">
            <a:extLst>
              <a:ext uri="{FF2B5EF4-FFF2-40B4-BE49-F238E27FC236}">
                <a16:creationId xmlns:a16="http://schemas.microsoft.com/office/drawing/2014/main" id="{D31DABEC-CC38-837D-086A-4C8C15A6F7CC}"/>
              </a:ext>
            </a:extLst>
          </p:cNvPr>
          <p:cNvSpPr txBox="1">
            <a:spLocks/>
          </p:cNvSpPr>
          <p:nvPr/>
        </p:nvSpPr>
        <p:spPr>
          <a:xfrm>
            <a:off x="9029611" y="5487076"/>
            <a:ext cx="2074719" cy="634999"/>
          </a:xfrm>
          <a:prstGeom prst="rect">
            <a:avLst/>
          </a:prstGeom>
        </p:spPr>
        <p:txBody>
          <a:bodyPr vert="horz" lIns="121954" tIns="60977" rIns="121954" bIns="60977" rtlCol="0">
            <a:normAutofit fontScale="92500"/>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rPr>
              <a:t>Duncan Kemp</a:t>
            </a:r>
          </a:p>
        </p:txBody>
      </p:sp>
    </p:spTree>
    <p:extLst>
      <p:ext uri="{BB962C8B-B14F-4D97-AF65-F5344CB8AC3E}">
        <p14:creationId xmlns:p14="http://schemas.microsoft.com/office/powerpoint/2010/main" val="411380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925BDD-522B-DDCA-B4BF-B7D3583DA051}"/>
              </a:ext>
            </a:extLst>
          </p:cNvPr>
          <p:cNvSpPr>
            <a:spLocks noGrp="1"/>
          </p:cNvSpPr>
          <p:nvPr>
            <p:ph type="ftr" sz="quarter" idx="11"/>
          </p:nvPr>
        </p:nvSpPr>
        <p:spPr/>
        <p:txBody>
          <a:bodyPr/>
          <a:lstStyle/>
          <a:p>
            <a:r>
              <a:rPr lang="en-US" dirty="0"/>
              <a:t>www.incose.org/IW2024</a:t>
            </a:r>
          </a:p>
        </p:txBody>
      </p:sp>
      <p:sp>
        <p:nvSpPr>
          <p:cNvPr id="5" name="Slide Number Placeholder 4">
            <a:extLst>
              <a:ext uri="{FF2B5EF4-FFF2-40B4-BE49-F238E27FC236}">
                <a16:creationId xmlns:a16="http://schemas.microsoft.com/office/drawing/2014/main" id="{410DFA0E-3609-D2AB-CBCB-A7CB4AB8A981}"/>
              </a:ext>
            </a:extLst>
          </p:cNvPr>
          <p:cNvSpPr>
            <a:spLocks noGrp="1"/>
          </p:cNvSpPr>
          <p:nvPr>
            <p:ph type="sldNum" sz="quarter" idx="12"/>
          </p:nvPr>
        </p:nvSpPr>
        <p:spPr/>
        <p:txBody>
          <a:bodyPr/>
          <a:lstStyle/>
          <a:p>
            <a:fld id="{924B41C4-1474-8D42-B330-D2828683839D}" type="slidenum">
              <a:rPr lang="en-US" smtClean="0"/>
              <a:t>15</a:t>
            </a:fld>
            <a:endParaRPr lang="en-US"/>
          </a:p>
        </p:txBody>
      </p:sp>
      <p:sp>
        <p:nvSpPr>
          <p:cNvPr id="11" name="TextBox 10">
            <a:extLst>
              <a:ext uri="{FF2B5EF4-FFF2-40B4-BE49-F238E27FC236}">
                <a16:creationId xmlns:a16="http://schemas.microsoft.com/office/drawing/2014/main" id="{427E2092-EAAB-8177-F10F-6A0458BBF731}"/>
              </a:ext>
            </a:extLst>
          </p:cNvPr>
          <p:cNvSpPr txBox="1"/>
          <p:nvPr/>
        </p:nvSpPr>
        <p:spPr>
          <a:xfrm>
            <a:off x="898999" y="5490253"/>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2023</a:t>
            </a:r>
          </a:p>
        </p:txBody>
      </p:sp>
      <p:sp>
        <p:nvSpPr>
          <p:cNvPr id="14" name="Title 1">
            <a:extLst>
              <a:ext uri="{FF2B5EF4-FFF2-40B4-BE49-F238E27FC236}">
                <a16:creationId xmlns:a16="http://schemas.microsoft.com/office/drawing/2014/main" id="{5C1578B0-F2B4-DDA9-F6FF-7A0581C3F80A}"/>
              </a:ext>
            </a:extLst>
          </p:cNvPr>
          <p:cNvSpPr>
            <a:spLocks noGrp="1"/>
          </p:cNvSpPr>
          <p:nvPr>
            <p:ph type="title"/>
          </p:nvPr>
        </p:nvSpPr>
        <p:spPr>
          <a:xfrm>
            <a:off x="609917" y="501007"/>
            <a:ext cx="10978515" cy="687744"/>
          </a:xfrm>
        </p:spPr>
        <p:txBody>
          <a:bodyPr>
            <a:normAutofit fontScale="90000"/>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Mission Engineering Methodology </a:t>
            </a:r>
          </a:p>
        </p:txBody>
      </p:sp>
      <p:sp>
        <p:nvSpPr>
          <p:cNvPr id="19" name="Content Placeholder 2">
            <a:extLst>
              <a:ext uri="{FF2B5EF4-FFF2-40B4-BE49-F238E27FC236}">
                <a16:creationId xmlns:a16="http://schemas.microsoft.com/office/drawing/2014/main" id="{D31DABEC-CC38-837D-086A-4C8C15A6F7CC}"/>
              </a:ext>
            </a:extLst>
          </p:cNvPr>
          <p:cNvSpPr txBox="1">
            <a:spLocks/>
          </p:cNvSpPr>
          <p:nvPr/>
        </p:nvSpPr>
        <p:spPr>
          <a:xfrm>
            <a:off x="898999" y="5856751"/>
            <a:ext cx="2558822" cy="864725"/>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rPr>
              <a:t>Judith Dahmann</a:t>
            </a:r>
          </a:p>
        </p:txBody>
      </p:sp>
      <p:pic>
        <p:nvPicPr>
          <p:cNvPr id="9" name="Picture 8">
            <a:extLst>
              <a:ext uri="{FF2B5EF4-FFF2-40B4-BE49-F238E27FC236}">
                <a16:creationId xmlns:a16="http://schemas.microsoft.com/office/drawing/2014/main" id="{B571E22E-CE83-520F-07C0-8164FD13D851}"/>
              </a:ext>
            </a:extLst>
          </p:cNvPr>
          <p:cNvPicPr>
            <a:picLocks noChangeAspect="1"/>
          </p:cNvPicPr>
          <p:nvPr/>
        </p:nvPicPr>
        <p:blipFill>
          <a:blip r:embed="rId2"/>
          <a:stretch>
            <a:fillRect/>
          </a:stretch>
        </p:blipFill>
        <p:spPr>
          <a:xfrm>
            <a:off x="747129" y="1455669"/>
            <a:ext cx="3076067" cy="4025531"/>
          </a:xfrm>
          <a:prstGeom prst="rect">
            <a:avLst/>
          </a:prstGeom>
          <a:ln>
            <a:solidFill>
              <a:srgbClr val="7030A0"/>
            </a:solidFill>
          </a:ln>
        </p:spPr>
      </p:pic>
      <p:pic>
        <p:nvPicPr>
          <p:cNvPr id="20" name="Picture 19">
            <a:extLst>
              <a:ext uri="{FF2B5EF4-FFF2-40B4-BE49-F238E27FC236}">
                <a16:creationId xmlns:a16="http://schemas.microsoft.com/office/drawing/2014/main" id="{5B485E8E-CF32-8BAE-B5DB-B009772912E4}"/>
              </a:ext>
            </a:extLst>
          </p:cNvPr>
          <p:cNvPicPr>
            <a:picLocks noChangeAspect="1"/>
          </p:cNvPicPr>
          <p:nvPr/>
        </p:nvPicPr>
        <p:blipFill>
          <a:blip r:embed="rId3"/>
          <a:stretch>
            <a:fillRect/>
          </a:stretch>
        </p:blipFill>
        <p:spPr>
          <a:xfrm>
            <a:off x="4243341" y="1796775"/>
            <a:ext cx="3860800" cy="2171700"/>
          </a:xfrm>
          <a:prstGeom prst="rect">
            <a:avLst/>
          </a:prstGeom>
        </p:spPr>
      </p:pic>
      <p:pic>
        <p:nvPicPr>
          <p:cNvPr id="21" name="Picture 20">
            <a:extLst>
              <a:ext uri="{FF2B5EF4-FFF2-40B4-BE49-F238E27FC236}">
                <a16:creationId xmlns:a16="http://schemas.microsoft.com/office/drawing/2014/main" id="{BB65DB9D-29CC-F475-27D2-A4457DE2ED81}"/>
              </a:ext>
            </a:extLst>
          </p:cNvPr>
          <p:cNvPicPr>
            <a:picLocks noChangeAspect="1"/>
          </p:cNvPicPr>
          <p:nvPr/>
        </p:nvPicPr>
        <p:blipFill>
          <a:blip r:embed="rId4"/>
          <a:stretch>
            <a:fillRect/>
          </a:stretch>
        </p:blipFill>
        <p:spPr>
          <a:xfrm>
            <a:off x="4487234" y="3012824"/>
            <a:ext cx="5172075" cy="2909292"/>
          </a:xfrm>
          <a:prstGeom prst="rect">
            <a:avLst/>
          </a:prstGeom>
          <a:ln w="19050">
            <a:solidFill>
              <a:schemeClr val="bg1"/>
            </a:solidFill>
          </a:ln>
        </p:spPr>
      </p:pic>
      <p:sp>
        <p:nvSpPr>
          <p:cNvPr id="22" name="TextBox 21">
            <a:extLst>
              <a:ext uri="{FF2B5EF4-FFF2-40B4-BE49-F238E27FC236}">
                <a16:creationId xmlns:a16="http://schemas.microsoft.com/office/drawing/2014/main" id="{CF6BA7D6-5302-C4C4-7C72-2F4B2B64D182}"/>
              </a:ext>
            </a:extLst>
          </p:cNvPr>
          <p:cNvSpPr txBox="1"/>
          <p:nvPr/>
        </p:nvSpPr>
        <p:spPr>
          <a:xfrm>
            <a:off x="4487234" y="5859585"/>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2023</a:t>
            </a:r>
          </a:p>
        </p:txBody>
      </p:sp>
      <p:grpSp>
        <p:nvGrpSpPr>
          <p:cNvPr id="26" name="Group 25">
            <a:extLst>
              <a:ext uri="{FF2B5EF4-FFF2-40B4-BE49-F238E27FC236}">
                <a16:creationId xmlns:a16="http://schemas.microsoft.com/office/drawing/2014/main" id="{47E1B2D1-D12B-7F80-04BF-68940A3696ED}"/>
              </a:ext>
            </a:extLst>
          </p:cNvPr>
          <p:cNvGrpSpPr/>
          <p:nvPr/>
        </p:nvGrpSpPr>
        <p:grpSpPr>
          <a:xfrm>
            <a:off x="8375156" y="1363917"/>
            <a:ext cx="3401709" cy="1518708"/>
            <a:chOff x="8375156" y="1363917"/>
            <a:chExt cx="3401709" cy="1518708"/>
          </a:xfrm>
        </p:grpSpPr>
        <p:pic>
          <p:nvPicPr>
            <p:cNvPr id="24" name="Picture 23">
              <a:extLst>
                <a:ext uri="{FF2B5EF4-FFF2-40B4-BE49-F238E27FC236}">
                  <a16:creationId xmlns:a16="http://schemas.microsoft.com/office/drawing/2014/main" id="{39D8C437-86EE-FDF4-5908-A66926ACE06D}"/>
                </a:ext>
              </a:extLst>
            </p:cNvPr>
            <p:cNvPicPr>
              <a:picLocks noChangeAspect="1"/>
            </p:cNvPicPr>
            <p:nvPr/>
          </p:nvPicPr>
          <p:blipFill>
            <a:blip r:embed="rId5"/>
            <a:stretch>
              <a:fillRect/>
            </a:stretch>
          </p:blipFill>
          <p:spPr>
            <a:xfrm>
              <a:off x="8375156" y="1363917"/>
              <a:ext cx="3401709" cy="1518708"/>
            </a:xfrm>
            <a:prstGeom prst="rect">
              <a:avLst/>
            </a:prstGeom>
          </p:spPr>
        </p:pic>
        <p:sp>
          <p:nvSpPr>
            <p:cNvPr id="25" name="TextBox 24">
              <a:extLst>
                <a:ext uri="{FF2B5EF4-FFF2-40B4-BE49-F238E27FC236}">
                  <a16:creationId xmlns:a16="http://schemas.microsoft.com/office/drawing/2014/main" id="{3817ED33-B114-5115-F84E-8515E956D884}"/>
                </a:ext>
              </a:extLst>
            </p:cNvPr>
            <p:cNvSpPr txBox="1"/>
            <p:nvPr/>
          </p:nvSpPr>
          <p:spPr>
            <a:xfrm>
              <a:off x="8541359" y="1452142"/>
              <a:ext cx="1135504" cy="307777"/>
            </a:xfrm>
            <a:prstGeom prst="rect">
              <a:avLst/>
            </a:prstGeom>
            <a:noFill/>
          </p:spPr>
          <p:txBody>
            <a:bodyPr wrap="none" rtlCol="0">
              <a:spAutoFit/>
            </a:bodyPr>
            <a:lstStyle/>
            <a:p>
              <a:r>
                <a:rPr lang="en-US" sz="1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SoSE Keynote</a:t>
              </a:r>
            </a:p>
          </p:txBody>
        </p:sp>
      </p:grpSp>
      <p:sp>
        <p:nvSpPr>
          <p:cNvPr id="27" name="TextBox 26">
            <a:extLst>
              <a:ext uri="{FF2B5EF4-FFF2-40B4-BE49-F238E27FC236}">
                <a16:creationId xmlns:a16="http://schemas.microsoft.com/office/drawing/2014/main" id="{C6C59BED-F525-648C-EEE2-06A13842F4C5}"/>
              </a:ext>
            </a:extLst>
          </p:cNvPr>
          <p:cNvSpPr txBox="1"/>
          <p:nvPr/>
        </p:nvSpPr>
        <p:spPr>
          <a:xfrm>
            <a:off x="11164918" y="2828158"/>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2019</a:t>
            </a:r>
          </a:p>
        </p:txBody>
      </p:sp>
    </p:spTree>
    <p:extLst>
      <p:ext uri="{BB962C8B-B14F-4D97-AF65-F5344CB8AC3E}">
        <p14:creationId xmlns:p14="http://schemas.microsoft.com/office/powerpoint/2010/main" val="211968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C3CD-913C-EBCC-C2B2-D9A64B709181}"/>
              </a:ext>
            </a:extLst>
          </p:cNvPr>
          <p:cNvSpPr>
            <a:spLocks noGrp="1"/>
          </p:cNvSpPr>
          <p:nvPr>
            <p:ph type="title"/>
          </p:nvPr>
        </p:nvSpPr>
        <p:spPr/>
        <p:txBody>
          <a:bodyPr>
            <a:norm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Social Dimensions of SoS</a:t>
            </a:r>
          </a:p>
        </p:txBody>
      </p:sp>
      <p:sp>
        <p:nvSpPr>
          <p:cNvPr id="4" name="Footer Placeholder 3">
            <a:extLst>
              <a:ext uri="{FF2B5EF4-FFF2-40B4-BE49-F238E27FC236}">
                <a16:creationId xmlns:a16="http://schemas.microsoft.com/office/drawing/2014/main" id="{ACB23B13-4D99-3960-A7CF-0325162C7309}"/>
              </a:ext>
            </a:extLst>
          </p:cNvPr>
          <p:cNvSpPr>
            <a:spLocks noGrp="1"/>
          </p:cNvSpPr>
          <p:nvPr>
            <p:ph type="ftr" sz="quarter" idx="11"/>
          </p:nvPr>
        </p:nvSpPr>
        <p:spPr/>
        <p:txBody>
          <a:bodyPr/>
          <a:lstStyle/>
          <a:p>
            <a:r>
              <a:rPr lang="en-US"/>
              <a:t>www.incose.org/IW2024</a:t>
            </a:r>
            <a:endParaRPr lang="en-US" dirty="0"/>
          </a:p>
        </p:txBody>
      </p:sp>
      <p:sp>
        <p:nvSpPr>
          <p:cNvPr id="5" name="Slide Number Placeholder 4">
            <a:extLst>
              <a:ext uri="{FF2B5EF4-FFF2-40B4-BE49-F238E27FC236}">
                <a16:creationId xmlns:a16="http://schemas.microsoft.com/office/drawing/2014/main" id="{36B1573D-EA9A-B6A8-C59B-952BF7D280A0}"/>
              </a:ext>
            </a:extLst>
          </p:cNvPr>
          <p:cNvSpPr>
            <a:spLocks noGrp="1"/>
          </p:cNvSpPr>
          <p:nvPr>
            <p:ph type="sldNum" sz="quarter" idx="12"/>
          </p:nvPr>
        </p:nvSpPr>
        <p:spPr/>
        <p:txBody>
          <a:bodyPr/>
          <a:lstStyle/>
          <a:p>
            <a:fld id="{924B41C4-1474-8D42-B330-D2828683839D}" type="slidenum">
              <a:rPr lang="en-US" smtClean="0"/>
              <a:t>16</a:t>
            </a:fld>
            <a:endParaRPr lang="en-US"/>
          </a:p>
        </p:txBody>
      </p:sp>
      <p:pic>
        <p:nvPicPr>
          <p:cNvPr id="7" name="Picture 6">
            <a:extLst>
              <a:ext uri="{FF2B5EF4-FFF2-40B4-BE49-F238E27FC236}">
                <a16:creationId xmlns:a16="http://schemas.microsoft.com/office/drawing/2014/main" id="{9EC8429C-827C-9154-FFC4-247FB4AF4134}"/>
              </a:ext>
            </a:extLst>
          </p:cNvPr>
          <p:cNvPicPr>
            <a:picLocks noChangeAspect="1"/>
          </p:cNvPicPr>
          <p:nvPr/>
        </p:nvPicPr>
        <p:blipFill>
          <a:blip r:embed="rId2"/>
          <a:stretch>
            <a:fillRect/>
          </a:stretch>
        </p:blipFill>
        <p:spPr>
          <a:xfrm>
            <a:off x="1170236" y="2916315"/>
            <a:ext cx="1929958" cy="2462019"/>
          </a:xfrm>
          <a:prstGeom prst="rect">
            <a:avLst/>
          </a:prstGeom>
          <a:ln>
            <a:solidFill>
              <a:srgbClr val="7030A0"/>
            </a:solidFill>
          </a:ln>
        </p:spPr>
      </p:pic>
      <p:pic>
        <p:nvPicPr>
          <p:cNvPr id="9" name="Picture 8">
            <a:extLst>
              <a:ext uri="{FF2B5EF4-FFF2-40B4-BE49-F238E27FC236}">
                <a16:creationId xmlns:a16="http://schemas.microsoft.com/office/drawing/2014/main" id="{3C829795-1C1A-BA82-B26C-E96EC7246960}"/>
              </a:ext>
            </a:extLst>
          </p:cNvPr>
          <p:cNvPicPr>
            <a:picLocks noChangeAspect="1"/>
          </p:cNvPicPr>
          <p:nvPr/>
        </p:nvPicPr>
        <p:blipFill>
          <a:blip r:embed="rId3"/>
          <a:stretch>
            <a:fillRect/>
          </a:stretch>
        </p:blipFill>
        <p:spPr>
          <a:xfrm>
            <a:off x="3271707" y="1644667"/>
            <a:ext cx="3382856" cy="4383701"/>
          </a:xfrm>
          <a:prstGeom prst="rect">
            <a:avLst/>
          </a:prstGeom>
          <a:solidFill>
            <a:schemeClr val="tx1"/>
          </a:solidFill>
          <a:ln>
            <a:solidFill>
              <a:srgbClr val="7030A0"/>
            </a:solidFill>
          </a:ln>
        </p:spPr>
      </p:pic>
      <p:sp>
        <p:nvSpPr>
          <p:cNvPr id="10" name="TextBox 9">
            <a:extLst>
              <a:ext uri="{FF2B5EF4-FFF2-40B4-BE49-F238E27FC236}">
                <a16:creationId xmlns:a16="http://schemas.microsoft.com/office/drawing/2014/main" id="{1CF490F8-C43E-46C2-7F5B-928DFC3B4FED}"/>
              </a:ext>
            </a:extLst>
          </p:cNvPr>
          <p:cNvSpPr txBox="1"/>
          <p:nvPr/>
        </p:nvSpPr>
        <p:spPr>
          <a:xfrm>
            <a:off x="3228671" y="5972719"/>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2021</a:t>
            </a:r>
          </a:p>
        </p:txBody>
      </p:sp>
      <p:sp>
        <p:nvSpPr>
          <p:cNvPr id="11" name="Content Placeholder 2">
            <a:extLst>
              <a:ext uri="{FF2B5EF4-FFF2-40B4-BE49-F238E27FC236}">
                <a16:creationId xmlns:a16="http://schemas.microsoft.com/office/drawing/2014/main" id="{5CF9C606-F9C0-CDE3-F525-F9C21870B200}"/>
              </a:ext>
            </a:extLst>
          </p:cNvPr>
          <p:cNvSpPr txBox="1">
            <a:spLocks/>
          </p:cNvSpPr>
          <p:nvPr/>
        </p:nvSpPr>
        <p:spPr>
          <a:xfrm>
            <a:off x="1247646" y="5707623"/>
            <a:ext cx="2558822" cy="864725"/>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rPr>
              <a:t>Mike Yokell</a:t>
            </a:r>
          </a:p>
        </p:txBody>
      </p:sp>
      <p:pic>
        <p:nvPicPr>
          <p:cNvPr id="13" name="Picture 12">
            <a:extLst>
              <a:ext uri="{FF2B5EF4-FFF2-40B4-BE49-F238E27FC236}">
                <a16:creationId xmlns:a16="http://schemas.microsoft.com/office/drawing/2014/main" id="{A759AB04-6884-4B45-F799-AD7B352D5C31}"/>
              </a:ext>
            </a:extLst>
          </p:cNvPr>
          <p:cNvPicPr>
            <a:picLocks noChangeAspect="1"/>
          </p:cNvPicPr>
          <p:nvPr/>
        </p:nvPicPr>
        <p:blipFill>
          <a:blip r:embed="rId4"/>
          <a:stretch>
            <a:fillRect/>
          </a:stretch>
        </p:blipFill>
        <p:spPr>
          <a:xfrm>
            <a:off x="7276277" y="920736"/>
            <a:ext cx="3553174" cy="4839255"/>
          </a:xfrm>
          <a:prstGeom prst="rect">
            <a:avLst/>
          </a:prstGeom>
          <a:ln>
            <a:solidFill>
              <a:srgbClr val="7030A0"/>
            </a:solidFill>
          </a:ln>
        </p:spPr>
      </p:pic>
      <p:sp>
        <p:nvSpPr>
          <p:cNvPr id="14" name="TextBox 13">
            <a:extLst>
              <a:ext uri="{FF2B5EF4-FFF2-40B4-BE49-F238E27FC236}">
                <a16:creationId xmlns:a16="http://schemas.microsoft.com/office/drawing/2014/main" id="{587FC09D-26C3-A719-C385-95F6B6D2604C}"/>
              </a:ext>
            </a:extLst>
          </p:cNvPr>
          <p:cNvSpPr txBox="1"/>
          <p:nvPr/>
        </p:nvSpPr>
        <p:spPr>
          <a:xfrm>
            <a:off x="7346553" y="5713099"/>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2015</a:t>
            </a:r>
          </a:p>
        </p:txBody>
      </p:sp>
      <p:sp>
        <p:nvSpPr>
          <p:cNvPr id="15" name="Content Placeholder 2">
            <a:extLst>
              <a:ext uri="{FF2B5EF4-FFF2-40B4-BE49-F238E27FC236}">
                <a16:creationId xmlns:a16="http://schemas.microsoft.com/office/drawing/2014/main" id="{D8D94667-459E-F237-4D31-40F61A5B1DCC}"/>
              </a:ext>
            </a:extLst>
          </p:cNvPr>
          <p:cNvSpPr txBox="1">
            <a:spLocks/>
          </p:cNvSpPr>
          <p:nvPr/>
        </p:nvSpPr>
        <p:spPr>
          <a:xfrm>
            <a:off x="8233953" y="5763060"/>
            <a:ext cx="2974989" cy="1052417"/>
          </a:xfrm>
          <a:prstGeom prst="rect">
            <a:avLst/>
          </a:prstGeom>
        </p:spPr>
        <p:txBody>
          <a:bodyPr vert="horz" lIns="121954" tIns="60977" rIns="121954" bIns="60977" rtlCol="0">
            <a:normAutofit/>
          </a:bodyPr>
          <a:lstStyle>
            <a:lvl1pPr marL="457326" indent="-457326" algn="l" defTabSz="609768" rtl="0" eaLnBrk="1" latinLnBrk="0" hangingPunct="1">
              <a:spcBef>
                <a:spcPct val="20000"/>
              </a:spcBef>
              <a:buFont typeface="Arial"/>
              <a:buChar char="•"/>
              <a:defRPr sz="4300" kern="1200">
                <a:solidFill>
                  <a:schemeClr val="tx1"/>
                </a:solidFill>
                <a:latin typeface="+mn-lt"/>
                <a:ea typeface="+mn-ea"/>
                <a:cs typeface="Open Sans"/>
              </a:defRPr>
            </a:lvl1pPr>
            <a:lvl2pPr marL="990872" indent="-381105" algn="l" defTabSz="609768" rtl="0" eaLnBrk="1" latinLnBrk="0" hangingPunct="1">
              <a:spcBef>
                <a:spcPct val="20000"/>
              </a:spcBef>
              <a:buFont typeface="Arial"/>
              <a:buChar char="–"/>
              <a:defRPr sz="3700" kern="1200">
                <a:solidFill>
                  <a:schemeClr val="tx1"/>
                </a:solidFill>
                <a:latin typeface="+mn-lt"/>
                <a:ea typeface="+mn-ea"/>
                <a:cs typeface="Open Sans"/>
              </a:defRPr>
            </a:lvl2pPr>
            <a:lvl3pPr marL="1524419" indent="-304884" algn="l" defTabSz="609768" rtl="0" eaLnBrk="1" latinLnBrk="0" hangingPunct="1">
              <a:spcBef>
                <a:spcPct val="20000"/>
              </a:spcBef>
              <a:buFont typeface="Arial"/>
              <a:buChar char="•"/>
              <a:defRPr sz="3200" kern="1200">
                <a:solidFill>
                  <a:schemeClr val="tx1"/>
                </a:solidFill>
                <a:latin typeface="+mn-lt"/>
                <a:ea typeface="+mn-ea"/>
                <a:cs typeface="Open Sans"/>
              </a:defRPr>
            </a:lvl3pPr>
            <a:lvl4pPr marL="2134187" indent="-304884" algn="l" defTabSz="609768" rtl="0" eaLnBrk="1" latinLnBrk="0" hangingPunct="1">
              <a:spcBef>
                <a:spcPct val="20000"/>
              </a:spcBef>
              <a:buFont typeface="Arial"/>
              <a:buChar char="–"/>
              <a:defRPr sz="2700" kern="1200">
                <a:solidFill>
                  <a:schemeClr val="tx1"/>
                </a:solidFill>
                <a:latin typeface="+mn-lt"/>
                <a:ea typeface="+mn-ea"/>
                <a:cs typeface="Open Sans"/>
              </a:defRPr>
            </a:lvl4pPr>
            <a:lvl5pPr marL="2743954" indent="-304884" algn="l" defTabSz="609768" rtl="0" eaLnBrk="1" latinLnBrk="0" hangingPunct="1">
              <a:spcBef>
                <a:spcPct val="20000"/>
              </a:spcBef>
              <a:buFont typeface="Arial"/>
              <a:buChar char="»"/>
              <a:defRPr sz="2700" kern="1200">
                <a:solidFill>
                  <a:schemeClr val="tx1"/>
                </a:solidFill>
                <a:latin typeface="+mn-lt"/>
                <a:ea typeface="+mn-ea"/>
                <a:cs typeface="Open Sans"/>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Font typeface="Arial"/>
              <a:buNone/>
            </a:pPr>
            <a:r>
              <a:rPr lang="en-US" sz="2800" b="1" dirty="0">
                <a:latin typeface="Calibri Light" panose="020F0302020204030204" pitchFamily="34" charset="0"/>
                <a:ea typeface="Calibri Light" panose="020F0302020204030204" pitchFamily="34" charset="0"/>
                <a:cs typeface="Calibri Light" panose="020F0302020204030204" pitchFamily="34" charset="0"/>
              </a:rPr>
              <a:t>Michael Henshaw</a:t>
            </a:r>
          </a:p>
        </p:txBody>
      </p:sp>
    </p:spTree>
    <p:extLst>
      <p:ext uri="{BB962C8B-B14F-4D97-AF65-F5344CB8AC3E}">
        <p14:creationId xmlns:p14="http://schemas.microsoft.com/office/powerpoint/2010/main" val="349438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6FCB141-B949-765A-D765-35951FF0A5F8}"/>
              </a:ext>
            </a:extLst>
          </p:cNvPr>
          <p:cNvPicPr>
            <a:picLocks noChangeAspect="1"/>
          </p:cNvPicPr>
          <p:nvPr/>
        </p:nvPicPr>
        <p:blipFill>
          <a:blip r:embed="rId2"/>
          <a:stretch>
            <a:fillRect/>
          </a:stretch>
        </p:blipFill>
        <p:spPr>
          <a:xfrm>
            <a:off x="8121578" y="1108538"/>
            <a:ext cx="3560683" cy="4455940"/>
          </a:xfrm>
          <a:prstGeom prst="rect">
            <a:avLst/>
          </a:prstGeom>
          <a:ln>
            <a:solidFill>
              <a:schemeClr val="tx1"/>
            </a:solidFill>
          </a:ln>
        </p:spPr>
      </p:pic>
      <p:sp>
        <p:nvSpPr>
          <p:cNvPr id="2" name="Title 1">
            <a:extLst>
              <a:ext uri="{FF2B5EF4-FFF2-40B4-BE49-F238E27FC236}">
                <a16:creationId xmlns:a16="http://schemas.microsoft.com/office/drawing/2014/main" id="{32ADC3CD-913C-EBCC-C2B2-D9A64B709181}"/>
              </a:ext>
            </a:extLst>
          </p:cNvPr>
          <p:cNvSpPr>
            <a:spLocks noGrp="1"/>
          </p:cNvSpPr>
          <p:nvPr>
            <p:ph type="title"/>
          </p:nvPr>
        </p:nvSpPr>
        <p:spPr>
          <a:xfrm>
            <a:off x="241618" y="247924"/>
            <a:ext cx="10978515" cy="1143000"/>
          </a:xfrm>
        </p:spPr>
        <p:txBody>
          <a:bodyPr>
            <a:norm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Other Methods – Graph Analysis</a:t>
            </a:r>
          </a:p>
        </p:txBody>
      </p:sp>
      <p:sp>
        <p:nvSpPr>
          <p:cNvPr id="4" name="Footer Placeholder 3">
            <a:extLst>
              <a:ext uri="{FF2B5EF4-FFF2-40B4-BE49-F238E27FC236}">
                <a16:creationId xmlns:a16="http://schemas.microsoft.com/office/drawing/2014/main" id="{ACB23B13-4D99-3960-A7CF-0325162C7309}"/>
              </a:ext>
            </a:extLst>
          </p:cNvPr>
          <p:cNvSpPr>
            <a:spLocks noGrp="1"/>
          </p:cNvSpPr>
          <p:nvPr>
            <p:ph type="ftr" sz="quarter" idx="11"/>
          </p:nvPr>
        </p:nvSpPr>
        <p:spPr/>
        <p:txBody>
          <a:bodyPr/>
          <a:lstStyle/>
          <a:p>
            <a:r>
              <a:rPr lang="en-US" dirty="0"/>
              <a:t>www.incose.org/IW2024</a:t>
            </a:r>
          </a:p>
        </p:txBody>
      </p:sp>
      <p:sp>
        <p:nvSpPr>
          <p:cNvPr id="5" name="Slide Number Placeholder 4">
            <a:extLst>
              <a:ext uri="{FF2B5EF4-FFF2-40B4-BE49-F238E27FC236}">
                <a16:creationId xmlns:a16="http://schemas.microsoft.com/office/drawing/2014/main" id="{36B1573D-EA9A-B6A8-C59B-952BF7D280A0}"/>
              </a:ext>
            </a:extLst>
          </p:cNvPr>
          <p:cNvSpPr>
            <a:spLocks noGrp="1"/>
          </p:cNvSpPr>
          <p:nvPr>
            <p:ph type="sldNum" sz="quarter" idx="12"/>
          </p:nvPr>
        </p:nvSpPr>
        <p:spPr/>
        <p:txBody>
          <a:bodyPr/>
          <a:lstStyle/>
          <a:p>
            <a:fld id="{924B41C4-1474-8D42-B330-D2828683839D}" type="slidenum">
              <a:rPr lang="en-US" smtClean="0"/>
              <a:t>17</a:t>
            </a:fld>
            <a:endParaRPr lang="en-US"/>
          </a:p>
        </p:txBody>
      </p:sp>
      <p:sp>
        <p:nvSpPr>
          <p:cNvPr id="10" name="TextBox 9">
            <a:extLst>
              <a:ext uri="{FF2B5EF4-FFF2-40B4-BE49-F238E27FC236}">
                <a16:creationId xmlns:a16="http://schemas.microsoft.com/office/drawing/2014/main" id="{1CF490F8-C43E-46C2-7F5B-928DFC3B4FED}"/>
              </a:ext>
            </a:extLst>
          </p:cNvPr>
          <p:cNvSpPr txBox="1"/>
          <p:nvPr/>
        </p:nvSpPr>
        <p:spPr>
          <a:xfrm>
            <a:off x="425306" y="4962745"/>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2016</a:t>
            </a:r>
          </a:p>
        </p:txBody>
      </p:sp>
      <p:sp>
        <p:nvSpPr>
          <p:cNvPr id="14" name="TextBox 13">
            <a:extLst>
              <a:ext uri="{FF2B5EF4-FFF2-40B4-BE49-F238E27FC236}">
                <a16:creationId xmlns:a16="http://schemas.microsoft.com/office/drawing/2014/main" id="{587FC09D-26C3-A719-C385-95F6B6D2604C}"/>
              </a:ext>
            </a:extLst>
          </p:cNvPr>
          <p:cNvSpPr txBox="1"/>
          <p:nvPr/>
        </p:nvSpPr>
        <p:spPr>
          <a:xfrm>
            <a:off x="4488026" y="5682422"/>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2019</a:t>
            </a:r>
          </a:p>
        </p:txBody>
      </p:sp>
      <p:pic>
        <p:nvPicPr>
          <p:cNvPr id="6" name="Picture 5">
            <a:extLst>
              <a:ext uri="{FF2B5EF4-FFF2-40B4-BE49-F238E27FC236}">
                <a16:creationId xmlns:a16="http://schemas.microsoft.com/office/drawing/2014/main" id="{80967EA5-CB03-27A9-F4FE-94DD07B346C1}"/>
              </a:ext>
            </a:extLst>
          </p:cNvPr>
          <p:cNvPicPr>
            <a:picLocks noChangeAspect="1"/>
          </p:cNvPicPr>
          <p:nvPr/>
        </p:nvPicPr>
        <p:blipFill>
          <a:blip r:embed="rId3"/>
          <a:stretch>
            <a:fillRect/>
          </a:stretch>
        </p:blipFill>
        <p:spPr>
          <a:xfrm>
            <a:off x="498516" y="1695521"/>
            <a:ext cx="3899639" cy="3317439"/>
          </a:xfrm>
          <a:prstGeom prst="rect">
            <a:avLst/>
          </a:prstGeom>
          <a:ln>
            <a:solidFill>
              <a:srgbClr val="7030A0"/>
            </a:solidFill>
          </a:ln>
        </p:spPr>
      </p:pic>
      <p:pic>
        <p:nvPicPr>
          <p:cNvPr id="12" name="Picture 11">
            <a:extLst>
              <a:ext uri="{FF2B5EF4-FFF2-40B4-BE49-F238E27FC236}">
                <a16:creationId xmlns:a16="http://schemas.microsoft.com/office/drawing/2014/main" id="{FCF6722A-6DFB-31A2-4D59-B54F9D411CBF}"/>
              </a:ext>
            </a:extLst>
          </p:cNvPr>
          <p:cNvPicPr>
            <a:picLocks noChangeAspect="1"/>
          </p:cNvPicPr>
          <p:nvPr/>
        </p:nvPicPr>
        <p:blipFill>
          <a:blip r:embed="rId4"/>
          <a:stretch>
            <a:fillRect/>
          </a:stretch>
        </p:blipFill>
        <p:spPr>
          <a:xfrm>
            <a:off x="4488026" y="1403757"/>
            <a:ext cx="3560683" cy="4343400"/>
          </a:xfrm>
          <a:prstGeom prst="rect">
            <a:avLst/>
          </a:prstGeom>
          <a:ln>
            <a:solidFill>
              <a:schemeClr val="tx1"/>
            </a:solidFill>
          </a:ln>
        </p:spPr>
      </p:pic>
      <p:pic>
        <p:nvPicPr>
          <p:cNvPr id="17" name="Picture 16">
            <a:extLst>
              <a:ext uri="{FF2B5EF4-FFF2-40B4-BE49-F238E27FC236}">
                <a16:creationId xmlns:a16="http://schemas.microsoft.com/office/drawing/2014/main" id="{D3316127-1397-2950-C18A-E2ECE5E6C6D4}"/>
              </a:ext>
            </a:extLst>
          </p:cNvPr>
          <p:cNvPicPr>
            <a:picLocks noChangeAspect="1"/>
          </p:cNvPicPr>
          <p:nvPr/>
        </p:nvPicPr>
        <p:blipFill rotWithShape="1">
          <a:blip r:embed="rId5"/>
          <a:srcRect b="13385"/>
          <a:stretch/>
        </p:blipFill>
        <p:spPr>
          <a:xfrm>
            <a:off x="5645453" y="2689730"/>
            <a:ext cx="3764653" cy="3440984"/>
          </a:xfrm>
          <a:prstGeom prst="rect">
            <a:avLst/>
          </a:prstGeom>
          <a:ln>
            <a:solidFill>
              <a:schemeClr val="tx1"/>
            </a:solidFill>
          </a:ln>
        </p:spPr>
      </p:pic>
      <p:sp>
        <p:nvSpPr>
          <p:cNvPr id="18" name="TextBox 17">
            <a:extLst>
              <a:ext uri="{FF2B5EF4-FFF2-40B4-BE49-F238E27FC236}">
                <a16:creationId xmlns:a16="http://schemas.microsoft.com/office/drawing/2014/main" id="{B6D1F64E-5957-BB35-3378-18752B51E3D1}"/>
              </a:ext>
            </a:extLst>
          </p:cNvPr>
          <p:cNvSpPr txBox="1"/>
          <p:nvPr/>
        </p:nvSpPr>
        <p:spPr>
          <a:xfrm>
            <a:off x="8654284" y="6066421"/>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2014</a:t>
            </a:r>
          </a:p>
        </p:txBody>
      </p:sp>
      <p:pic>
        <p:nvPicPr>
          <p:cNvPr id="20" name="Picture 19">
            <a:extLst>
              <a:ext uri="{FF2B5EF4-FFF2-40B4-BE49-F238E27FC236}">
                <a16:creationId xmlns:a16="http://schemas.microsoft.com/office/drawing/2014/main" id="{B27D2A60-B496-F8B1-0F54-2AFBA56083CE}"/>
              </a:ext>
            </a:extLst>
          </p:cNvPr>
          <p:cNvPicPr>
            <a:picLocks noChangeAspect="1"/>
          </p:cNvPicPr>
          <p:nvPr/>
        </p:nvPicPr>
        <p:blipFill>
          <a:blip r:embed="rId6"/>
          <a:stretch>
            <a:fillRect/>
          </a:stretch>
        </p:blipFill>
        <p:spPr>
          <a:xfrm>
            <a:off x="1549238" y="3086687"/>
            <a:ext cx="2759047" cy="3072411"/>
          </a:xfrm>
          <a:prstGeom prst="rect">
            <a:avLst/>
          </a:prstGeom>
          <a:ln>
            <a:solidFill>
              <a:schemeClr val="tx1"/>
            </a:solidFill>
          </a:ln>
        </p:spPr>
      </p:pic>
      <p:sp>
        <p:nvSpPr>
          <p:cNvPr id="21" name="TextBox 20">
            <a:extLst>
              <a:ext uri="{FF2B5EF4-FFF2-40B4-BE49-F238E27FC236}">
                <a16:creationId xmlns:a16="http://schemas.microsoft.com/office/drawing/2014/main" id="{8891B11C-62DA-2E34-4F0F-0FDD8811ED41}"/>
              </a:ext>
            </a:extLst>
          </p:cNvPr>
          <p:cNvSpPr txBox="1"/>
          <p:nvPr/>
        </p:nvSpPr>
        <p:spPr>
          <a:xfrm>
            <a:off x="1693858" y="6124365"/>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2021</a:t>
            </a:r>
          </a:p>
        </p:txBody>
      </p:sp>
      <p:sp>
        <p:nvSpPr>
          <p:cNvPr id="24" name="TextBox 23">
            <a:extLst>
              <a:ext uri="{FF2B5EF4-FFF2-40B4-BE49-F238E27FC236}">
                <a16:creationId xmlns:a16="http://schemas.microsoft.com/office/drawing/2014/main" id="{06A056F4-D440-BACD-5DA4-72795F135FD3}"/>
              </a:ext>
            </a:extLst>
          </p:cNvPr>
          <p:cNvSpPr txBox="1"/>
          <p:nvPr/>
        </p:nvSpPr>
        <p:spPr>
          <a:xfrm>
            <a:off x="11092763" y="5535745"/>
            <a:ext cx="646331" cy="369332"/>
          </a:xfrm>
          <a:prstGeom prst="rect">
            <a:avLst/>
          </a:prstGeom>
          <a:noFill/>
        </p:spPr>
        <p:txBody>
          <a:bodyPr wrap="squar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2019</a:t>
            </a:r>
          </a:p>
        </p:txBody>
      </p:sp>
    </p:spTree>
    <p:extLst>
      <p:ext uri="{BB962C8B-B14F-4D97-AF65-F5344CB8AC3E}">
        <p14:creationId xmlns:p14="http://schemas.microsoft.com/office/powerpoint/2010/main" val="276509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1793690" y="2621279"/>
            <a:ext cx="8610970" cy="2846229"/>
          </a:xfrm>
        </p:spPr>
        <p:txBody>
          <a:bodyPr>
            <a:normAutofit/>
          </a:bodyPr>
          <a:lstStyle/>
          <a:p>
            <a:pPr marL="0" indent="0" algn="ctr">
              <a:buNone/>
            </a:pPr>
            <a:r>
              <a:rPr lang="en-US" sz="4000" b="1"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rPr>
              <a:t>Other Examples?</a:t>
            </a:r>
          </a:p>
          <a:p>
            <a:pPr marL="0" indent="0" algn="ctr">
              <a:buNone/>
            </a:pPr>
            <a:r>
              <a:rPr lang="en-US" sz="4000" b="1" dirty="0">
                <a:solidFill>
                  <a:schemeClr val="tx2"/>
                </a:solidFill>
                <a:latin typeface="Calibri Light" panose="020F0302020204030204" pitchFamily="34" charset="0"/>
                <a:ea typeface="Calibri Light" panose="020F0302020204030204" pitchFamily="34" charset="0"/>
                <a:cs typeface="Calibri Light" panose="020F0302020204030204" pitchFamily="34" charset="0"/>
              </a:rPr>
              <a:t>Open Discussion</a:t>
            </a:r>
          </a:p>
          <a:p>
            <a:endParaRPr lang="en-US" sz="2600" dirty="0">
              <a:latin typeface="Calibri Light" panose="020F0302020204030204" pitchFamily="34" charset="0"/>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395045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DA3-6B79-4DD5-A69F-6011F3EA04CC}"/>
              </a:ext>
            </a:extLst>
          </p:cNvPr>
          <p:cNvSpPr>
            <a:spLocks noGrp="1"/>
          </p:cNvSpPr>
          <p:nvPr>
            <p:ph type="title"/>
          </p:nvPr>
        </p:nvSpPr>
        <p:spPr/>
        <p:txBody>
          <a:bodyPr>
            <a:normAutofit/>
          </a:bodyPr>
          <a:lstStyle/>
          <a:p>
            <a:r>
              <a:rPr lang="en-US" sz="3600" b="1" dirty="0">
                <a:solidFill>
                  <a:schemeClr val="accent6">
                    <a:lumMod val="75000"/>
                  </a:schemeClr>
                </a:solidFill>
                <a:latin typeface="Calibri Light" panose="020F0302020204030204" pitchFamily="34" charset="0"/>
                <a:cs typeface="Calibri Light" panose="020F0302020204030204" pitchFamily="34" charset="0"/>
              </a:rPr>
              <a:t>SoSWG At IW24</a:t>
            </a:r>
          </a:p>
        </p:txBody>
      </p:sp>
      <p:sp>
        <p:nvSpPr>
          <p:cNvPr id="3" name="Content Placeholder 2">
            <a:extLst>
              <a:ext uri="{FF2B5EF4-FFF2-40B4-BE49-F238E27FC236}">
                <a16:creationId xmlns:a16="http://schemas.microsoft.com/office/drawing/2014/main" id="{B511703A-0ED8-411C-BB69-8A67F5E3A492}"/>
              </a:ext>
            </a:extLst>
          </p:cNvPr>
          <p:cNvSpPr>
            <a:spLocks noGrp="1"/>
          </p:cNvSpPr>
          <p:nvPr>
            <p:ph idx="1"/>
          </p:nvPr>
        </p:nvSpPr>
        <p:spPr>
          <a:xfrm>
            <a:off x="492615" y="1543056"/>
            <a:ext cx="11213119" cy="4792582"/>
          </a:xfrm>
        </p:spPr>
        <p:txBody>
          <a:bodyPr>
            <a:normAutofit/>
          </a:bodyPr>
          <a:lstStyle/>
          <a:p>
            <a:pPr marL="0" indent="0">
              <a:buNone/>
            </a:pPr>
            <a:r>
              <a:rPr lang="en-US" sz="2800" b="1" dirty="0">
                <a:latin typeface="Calibri Light" panose="020F0302020204030204" pitchFamily="34" charset="0"/>
                <a:cs typeface="Calibri Light" panose="020F0302020204030204" pitchFamily="34" charset="0"/>
              </a:rPr>
              <a:t>Sunday, January 28 - 1-5:  Working session on approaches to SoS Engineering</a:t>
            </a:r>
          </a:p>
          <a:p>
            <a:r>
              <a:rPr lang="en-US" sz="2400" b="1" dirty="0">
                <a:latin typeface="Calibri Light" panose="020F0302020204030204" pitchFamily="34" charset="0"/>
                <a:cs typeface="Calibri Light" panose="020F0302020204030204" pitchFamily="34" charset="0"/>
              </a:rPr>
              <a:t>The current SEBOK SoS knowledge area focuses on broad discussion of systems of systems (SoS) characteristics and systems of systems (SoS) challenges. When we look at progress which has been made in the last few years, it is time for a revision and a new focus on approaches to addressing SoS.  This session will provide a venue for SoSWG members to share approaches they have implemented, and their lessons learned.  The results of this session will provide input to the update of the SEBOK.</a:t>
            </a:r>
          </a:p>
          <a:p>
            <a:pPr marL="0" indent="0">
              <a:buNone/>
            </a:pPr>
            <a:r>
              <a:rPr lang="en-US" sz="1100" b="1" dirty="0">
                <a:latin typeface="Calibri Light" panose="020F0302020204030204" pitchFamily="34" charset="0"/>
                <a:cs typeface="Calibri Light" panose="020F0302020204030204" pitchFamily="34" charset="0"/>
              </a:rPr>
              <a:t> </a:t>
            </a:r>
          </a:p>
          <a:p>
            <a:pPr marL="0" indent="0">
              <a:buNone/>
            </a:pPr>
            <a:r>
              <a:rPr lang="en-US" sz="2800" b="1" dirty="0">
                <a:latin typeface="Calibri Light" panose="020F0302020204030204" pitchFamily="34" charset="0"/>
                <a:cs typeface="Calibri Light" panose="020F0302020204030204" pitchFamily="34" charset="0"/>
              </a:rPr>
              <a:t>Monday, January 29: 9:30-12:  SoSWG Business Meeting</a:t>
            </a:r>
          </a:p>
          <a:p>
            <a:r>
              <a:rPr lang="en-US" sz="2400" b="1" dirty="0">
                <a:latin typeface="Calibri Light" panose="020F0302020204030204" pitchFamily="34" charset="0"/>
                <a:cs typeface="Calibri Light" panose="020F0302020204030204" pitchFamily="34" charset="0"/>
              </a:rPr>
              <a:t>This meeting will review the status and plans for current activities of the SoSWG and open discussion of possible new initiatives.</a:t>
            </a:r>
          </a:p>
        </p:txBody>
      </p:sp>
      <p:sp>
        <p:nvSpPr>
          <p:cNvPr id="4" name="Rectangle 1">
            <a:extLst>
              <a:ext uri="{FF2B5EF4-FFF2-40B4-BE49-F238E27FC236}">
                <a16:creationId xmlns:a16="http://schemas.microsoft.com/office/drawing/2014/main" id="{D42378D6-3A85-FA83-4CA4-A896F5106882}"/>
              </a:ext>
            </a:extLst>
          </p:cNvPr>
          <p:cNvSpPr>
            <a:spLocks noChangeArrowheads="1"/>
          </p:cNvSpPr>
          <p:nvPr/>
        </p:nvSpPr>
        <p:spPr bwMode="auto">
          <a:xfrm>
            <a:off x="0" y="0"/>
            <a:ext cx="1219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Software Interface</a:t>
            </a:r>
            <a:r>
              <a:rPr kumimoji="0" lang="en-US"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Working Group (SaSIWG)</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rrow: Right 7">
            <a:extLst>
              <a:ext uri="{FF2B5EF4-FFF2-40B4-BE49-F238E27FC236}">
                <a16:creationId xmlns:a16="http://schemas.microsoft.com/office/drawing/2014/main" id="{59197CF8-9A72-3063-BF96-27165212D342}"/>
              </a:ext>
            </a:extLst>
          </p:cNvPr>
          <p:cNvSpPr/>
          <p:nvPr/>
        </p:nvSpPr>
        <p:spPr>
          <a:xfrm>
            <a:off x="241618" y="2038344"/>
            <a:ext cx="736600" cy="635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050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DA3-6B79-4DD5-A69F-6011F3EA04CC}"/>
              </a:ext>
            </a:extLst>
          </p:cNvPr>
          <p:cNvSpPr>
            <a:spLocks noGrp="1"/>
          </p:cNvSpPr>
          <p:nvPr>
            <p:ph type="title"/>
          </p:nvPr>
        </p:nvSpPr>
        <p:spPr>
          <a:xfrm>
            <a:off x="609917" y="632619"/>
            <a:ext cx="10978515" cy="1143000"/>
          </a:xfrm>
        </p:spPr>
        <p:txBody>
          <a:bodyPr>
            <a:normAutofit/>
          </a:bodyPr>
          <a:lstStyle/>
          <a:p>
            <a:r>
              <a:rPr lang="en-US" sz="3600" b="1" dirty="0">
                <a:solidFill>
                  <a:schemeClr val="accent6">
                    <a:lumMod val="75000"/>
                  </a:schemeClr>
                </a:solidFill>
                <a:latin typeface="Calibri Light" panose="020F0302020204030204" pitchFamily="34" charset="0"/>
                <a:cs typeface="Calibri Light" panose="020F0302020204030204" pitchFamily="34" charset="0"/>
              </a:rPr>
              <a:t>Agenda</a:t>
            </a:r>
          </a:p>
        </p:txBody>
      </p:sp>
      <p:sp>
        <p:nvSpPr>
          <p:cNvPr id="3" name="Content Placeholder 2">
            <a:extLst>
              <a:ext uri="{FF2B5EF4-FFF2-40B4-BE49-F238E27FC236}">
                <a16:creationId xmlns:a16="http://schemas.microsoft.com/office/drawing/2014/main" id="{B511703A-0ED8-411C-BB69-8A67F5E3A492}"/>
              </a:ext>
            </a:extLst>
          </p:cNvPr>
          <p:cNvSpPr>
            <a:spLocks noGrp="1"/>
          </p:cNvSpPr>
          <p:nvPr>
            <p:ph idx="1"/>
          </p:nvPr>
        </p:nvSpPr>
        <p:spPr>
          <a:xfrm>
            <a:off x="609919" y="1951039"/>
            <a:ext cx="10362882" cy="3535361"/>
          </a:xfrm>
        </p:spPr>
        <p:txBody>
          <a:bodyPr>
            <a:normAutofit lnSpcReduction="10000"/>
          </a:bodyPr>
          <a:lstStyle/>
          <a:p>
            <a:r>
              <a:rPr lang="en-US" sz="2800" b="1" dirty="0">
                <a:latin typeface="Calibri Light" panose="020F0302020204030204" pitchFamily="34" charset="0"/>
                <a:cs typeface="Calibri Light" panose="020F0302020204030204" pitchFamily="34" charset="0"/>
              </a:rPr>
              <a:t>Welcome and Introductions</a:t>
            </a:r>
          </a:p>
          <a:p>
            <a:r>
              <a:rPr lang="en-US" sz="2800" b="1" dirty="0">
                <a:latin typeface="Calibri Light" panose="020F0302020204030204" pitchFamily="34" charset="0"/>
                <a:cs typeface="Calibri Light" panose="020F0302020204030204" pitchFamily="34" charset="0"/>
              </a:rPr>
              <a:t>SEBOK Update – Tom McDermott and Garry Roedler</a:t>
            </a:r>
          </a:p>
          <a:p>
            <a:r>
              <a:rPr lang="en-US" sz="2800" b="1" dirty="0">
                <a:latin typeface="Calibri Light" panose="020F0302020204030204" pitchFamily="34" charset="0"/>
                <a:cs typeface="Calibri Light" panose="020F0302020204030204" pitchFamily="34" charset="0"/>
              </a:rPr>
              <a:t>SEBOK System of Systems (SoS) Knowledge Area (KA)</a:t>
            </a:r>
          </a:p>
          <a:p>
            <a:r>
              <a:rPr lang="en-US" sz="2800" b="1" dirty="0">
                <a:latin typeface="Calibri Light" panose="020F0302020204030204" pitchFamily="34" charset="0"/>
                <a:cs typeface="Calibri Light" panose="020F0302020204030204" pitchFamily="34" charset="0"/>
              </a:rPr>
              <a:t>‘SoS and Complexity’ in Emerging Knowledge</a:t>
            </a:r>
          </a:p>
          <a:p>
            <a:r>
              <a:rPr lang="en-US" sz="2800" b="1" dirty="0">
                <a:latin typeface="Calibri Light" panose="020F0302020204030204" pitchFamily="34" charset="0"/>
                <a:cs typeface="Calibri Light" panose="020F0302020204030204" pitchFamily="34" charset="0"/>
              </a:rPr>
              <a:t>Plans for SoS KA Update</a:t>
            </a:r>
          </a:p>
          <a:p>
            <a:r>
              <a:rPr lang="en-US" sz="2800" b="1" dirty="0">
                <a:latin typeface="Calibri Light" panose="020F0302020204030204" pitchFamily="34" charset="0"/>
                <a:cs typeface="Calibri Light" panose="020F0302020204030204" pitchFamily="34" charset="0"/>
              </a:rPr>
              <a:t>SoS Implementation Approaches – Examples to Begin Discussion</a:t>
            </a:r>
          </a:p>
          <a:p>
            <a:r>
              <a:rPr lang="en-US" sz="2800" b="1" dirty="0">
                <a:latin typeface="Calibri Light" panose="020F0302020204030204" pitchFamily="34" charset="0"/>
                <a:cs typeface="Calibri Light" panose="020F0302020204030204" pitchFamily="34" charset="0"/>
              </a:rPr>
              <a:t>Open Discussion</a:t>
            </a:r>
            <a:endParaRPr lang="en-US" sz="22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847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1743-F413-DAB0-48E3-AD1356381B67}"/>
              </a:ext>
            </a:extLst>
          </p:cNvPr>
          <p:cNvSpPr>
            <a:spLocks noGrp="1"/>
          </p:cNvSpPr>
          <p:nvPr>
            <p:ph type="title"/>
          </p:nvPr>
        </p:nvSpPr>
        <p:spPr/>
        <p:txBody>
          <a:bodyPr>
            <a:norm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SEBOK Update</a:t>
            </a:r>
          </a:p>
        </p:txBody>
      </p:sp>
      <p:sp>
        <p:nvSpPr>
          <p:cNvPr id="4" name="Footer Placeholder 3">
            <a:extLst>
              <a:ext uri="{FF2B5EF4-FFF2-40B4-BE49-F238E27FC236}">
                <a16:creationId xmlns:a16="http://schemas.microsoft.com/office/drawing/2014/main" id="{EA3C9C41-27EF-922E-EC0B-17E9EF0E39FA}"/>
              </a:ext>
            </a:extLst>
          </p:cNvPr>
          <p:cNvSpPr>
            <a:spLocks noGrp="1"/>
          </p:cNvSpPr>
          <p:nvPr>
            <p:ph type="ftr" sz="quarter" idx="11"/>
          </p:nvPr>
        </p:nvSpPr>
        <p:spPr/>
        <p:txBody>
          <a:bodyPr/>
          <a:lstStyle/>
          <a:p>
            <a:r>
              <a:rPr lang="en-US"/>
              <a:t>www.incose.org/IW2024</a:t>
            </a:r>
            <a:endParaRPr lang="en-US" dirty="0"/>
          </a:p>
        </p:txBody>
      </p:sp>
      <p:sp>
        <p:nvSpPr>
          <p:cNvPr id="5" name="Slide Number Placeholder 4">
            <a:extLst>
              <a:ext uri="{FF2B5EF4-FFF2-40B4-BE49-F238E27FC236}">
                <a16:creationId xmlns:a16="http://schemas.microsoft.com/office/drawing/2014/main" id="{50B0D623-DB3B-C2DC-E3D9-3012167A6329}"/>
              </a:ext>
            </a:extLst>
          </p:cNvPr>
          <p:cNvSpPr>
            <a:spLocks noGrp="1"/>
          </p:cNvSpPr>
          <p:nvPr>
            <p:ph type="sldNum" sz="quarter" idx="12"/>
          </p:nvPr>
        </p:nvSpPr>
        <p:spPr/>
        <p:txBody>
          <a:bodyPr/>
          <a:lstStyle/>
          <a:p>
            <a:fld id="{924B41C4-1474-8D42-B330-D2828683839D}" type="slidenum">
              <a:rPr lang="en-US" smtClean="0"/>
              <a:t>4</a:t>
            </a:fld>
            <a:endParaRPr lang="en-US"/>
          </a:p>
        </p:txBody>
      </p:sp>
      <p:pic>
        <p:nvPicPr>
          <p:cNvPr id="9" name="Picture 8">
            <a:extLst>
              <a:ext uri="{FF2B5EF4-FFF2-40B4-BE49-F238E27FC236}">
                <a16:creationId xmlns:a16="http://schemas.microsoft.com/office/drawing/2014/main" id="{15005C6C-7310-5256-F48C-8D21BE27A702}"/>
              </a:ext>
            </a:extLst>
          </p:cNvPr>
          <p:cNvPicPr>
            <a:picLocks noChangeAspect="1"/>
          </p:cNvPicPr>
          <p:nvPr/>
        </p:nvPicPr>
        <p:blipFill>
          <a:blip r:embed="rId2"/>
          <a:stretch>
            <a:fillRect/>
          </a:stretch>
        </p:blipFill>
        <p:spPr>
          <a:xfrm>
            <a:off x="846363" y="1745512"/>
            <a:ext cx="7184218" cy="4193096"/>
          </a:xfrm>
          <a:prstGeom prst="rect">
            <a:avLst/>
          </a:prstGeom>
          <a:ln>
            <a:solidFill>
              <a:schemeClr val="accent2"/>
            </a:solidFill>
          </a:ln>
        </p:spPr>
      </p:pic>
      <p:sp>
        <p:nvSpPr>
          <p:cNvPr id="3" name="Title 1">
            <a:extLst>
              <a:ext uri="{FF2B5EF4-FFF2-40B4-BE49-F238E27FC236}">
                <a16:creationId xmlns:a16="http://schemas.microsoft.com/office/drawing/2014/main" id="{032FF35E-A9A1-C51E-A521-236009C203C0}"/>
              </a:ext>
            </a:extLst>
          </p:cNvPr>
          <p:cNvSpPr txBox="1">
            <a:spLocks/>
          </p:cNvSpPr>
          <p:nvPr/>
        </p:nvSpPr>
        <p:spPr>
          <a:xfrm>
            <a:off x="8100255" y="1893771"/>
            <a:ext cx="3100746" cy="2770903"/>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342900" indent="-342900">
              <a:spcBef>
                <a:spcPts val="1200"/>
              </a:spcBef>
              <a:buFont typeface="Arial" panose="020B0604020202020204" pitchFamily="34" charset="0"/>
              <a:buChar char="•"/>
            </a:pPr>
            <a:r>
              <a:rPr lang="en-US" sz="2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Tom McDermott</a:t>
            </a:r>
          </a:p>
          <a:p>
            <a:pPr marL="342900" indent="-342900">
              <a:spcBef>
                <a:spcPts val="1200"/>
              </a:spcBef>
              <a:buFont typeface="Arial" panose="020B0604020202020204" pitchFamily="34" charset="0"/>
              <a:buChar char="•"/>
            </a:pPr>
            <a:r>
              <a:rPr lang="en-US" sz="24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Garry Roedler</a:t>
            </a:r>
          </a:p>
        </p:txBody>
      </p:sp>
    </p:spTree>
    <p:extLst>
      <p:ext uri="{BB962C8B-B14F-4D97-AF65-F5344CB8AC3E}">
        <p14:creationId xmlns:p14="http://schemas.microsoft.com/office/powerpoint/2010/main" val="107858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796" y="535327"/>
            <a:ext cx="6248206" cy="719854"/>
          </a:xfrm>
        </p:spPr>
        <p:txBody>
          <a:bodyPr>
            <a:normAutofit fontScale="90000"/>
          </a:bodyPr>
          <a:lstStyle/>
          <a:p>
            <a:pPr algn="ctr"/>
            <a:r>
              <a:rPr lang="en-US" sz="4000" b="1" dirty="0">
                <a:solidFill>
                  <a:schemeClr val="accent6"/>
                </a:solidFill>
                <a:latin typeface="Calibri Light" panose="020F0302020204030204" pitchFamily="34" charset="0"/>
                <a:ea typeface="Arial Unicode MS" panose="020B0604020202020204" pitchFamily="34" charset="-128"/>
                <a:cs typeface="Calibri Light" panose="020F0302020204030204" pitchFamily="34" charset="0"/>
              </a:rPr>
              <a:t>SoS Knowledge Area</a:t>
            </a:r>
          </a:p>
        </p:txBody>
      </p:sp>
      <p:sp>
        <p:nvSpPr>
          <p:cNvPr id="4" name="Slide Number Placeholder 3"/>
          <p:cNvSpPr>
            <a:spLocks noGrp="1"/>
          </p:cNvSpPr>
          <p:nvPr>
            <p:ph type="sldNum" sz="quarter" idx="12"/>
          </p:nvPr>
        </p:nvSpPr>
        <p:spPr>
          <a:xfrm>
            <a:off x="8691351" y="6356351"/>
            <a:ext cx="2846282" cy="365125"/>
          </a:xfrm>
        </p:spPr>
        <p:txBody>
          <a:bodyPr/>
          <a:lstStyle/>
          <a:p>
            <a:fld id="{CD508BDE-9421-4351-87F6-E99E0B8040F0}" type="slidenum">
              <a:rPr lang="en-US" smtClean="0"/>
              <a:t>5</a:t>
            </a:fld>
            <a:endParaRPr lang="en-US"/>
          </a:p>
        </p:txBody>
      </p:sp>
      <p:sp>
        <p:nvSpPr>
          <p:cNvPr id="6" name="TextBox 5">
            <a:extLst>
              <a:ext uri="{FF2B5EF4-FFF2-40B4-BE49-F238E27FC236}">
                <a16:creationId xmlns:a16="http://schemas.microsoft.com/office/drawing/2014/main" id="{86A904E0-C061-A157-12B8-2D915EA4DE2C}"/>
              </a:ext>
            </a:extLst>
          </p:cNvPr>
          <p:cNvSpPr txBox="1"/>
          <p:nvPr/>
        </p:nvSpPr>
        <p:spPr>
          <a:xfrm>
            <a:off x="7174280" y="5643113"/>
            <a:ext cx="4914453" cy="830997"/>
          </a:xfrm>
          <a:prstGeom prst="rect">
            <a:avLst/>
          </a:prstGeom>
          <a:noFill/>
        </p:spPr>
        <p:txBody>
          <a:bodyPr wrap="square">
            <a:spAutoFit/>
          </a:bodyPr>
          <a:lstStyle/>
          <a:p>
            <a:r>
              <a:rPr lang="en-US" sz="1600" b="1" dirty="0"/>
              <a:t>      https://sebokwiki.org/wiki/Systems_of_Systems_(SoS)</a:t>
            </a:r>
          </a:p>
        </p:txBody>
      </p:sp>
      <p:pic>
        <p:nvPicPr>
          <p:cNvPr id="8" name="Picture 7">
            <a:extLst>
              <a:ext uri="{FF2B5EF4-FFF2-40B4-BE49-F238E27FC236}">
                <a16:creationId xmlns:a16="http://schemas.microsoft.com/office/drawing/2014/main" id="{E7D457F2-BA20-EB09-6940-AAF766A11EFC}"/>
              </a:ext>
            </a:extLst>
          </p:cNvPr>
          <p:cNvPicPr>
            <a:picLocks noChangeAspect="1"/>
          </p:cNvPicPr>
          <p:nvPr/>
        </p:nvPicPr>
        <p:blipFill rotWithShape="1">
          <a:blip r:embed="rId2"/>
          <a:srcRect r="4695" b="46890"/>
          <a:stretch/>
        </p:blipFill>
        <p:spPr>
          <a:xfrm>
            <a:off x="7059980" y="4136161"/>
            <a:ext cx="5005468" cy="1662150"/>
          </a:xfrm>
          <a:prstGeom prst="rect">
            <a:avLst/>
          </a:prstGeom>
          <a:solidFill>
            <a:schemeClr val="tx1"/>
          </a:solidFill>
          <a:ln w="38100">
            <a:solidFill>
              <a:schemeClr val="tx1"/>
            </a:solidFill>
          </a:ln>
        </p:spPr>
      </p:pic>
      <p:pic>
        <p:nvPicPr>
          <p:cNvPr id="13" name="Picture 12">
            <a:extLst>
              <a:ext uri="{FF2B5EF4-FFF2-40B4-BE49-F238E27FC236}">
                <a16:creationId xmlns:a16="http://schemas.microsoft.com/office/drawing/2014/main" id="{429D4796-D2FB-73F9-82E7-0ED6D6B2508C}"/>
              </a:ext>
            </a:extLst>
          </p:cNvPr>
          <p:cNvPicPr>
            <a:picLocks noChangeAspect="1"/>
          </p:cNvPicPr>
          <p:nvPr/>
        </p:nvPicPr>
        <p:blipFill rotWithShape="1">
          <a:blip r:embed="rId3"/>
          <a:srcRect b="36781"/>
          <a:stretch/>
        </p:blipFill>
        <p:spPr>
          <a:xfrm>
            <a:off x="7042597" y="1520342"/>
            <a:ext cx="4275989" cy="2496447"/>
          </a:xfrm>
          <a:prstGeom prst="rect">
            <a:avLst/>
          </a:prstGeom>
          <a:solidFill>
            <a:schemeClr val="tx1"/>
          </a:solidFill>
          <a:ln w="28575">
            <a:solidFill>
              <a:schemeClr val="tx1"/>
            </a:solidFill>
          </a:ln>
        </p:spPr>
      </p:pic>
      <p:pic>
        <p:nvPicPr>
          <p:cNvPr id="15" name="Picture 14">
            <a:extLst>
              <a:ext uri="{FF2B5EF4-FFF2-40B4-BE49-F238E27FC236}">
                <a16:creationId xmlns:a16="http://schemas.microsoft.com/office/drawing/2014/main" id="{2B712D78-15C5-9510-FF7F-DCAD7E8C119F}"/>
              </a:ext>
            </a:extLst>
          </p:cNvPr>
          <p:cNvPicPr>
            <a:picLocks noChangeAspect="1"/>
          </p:cNvPicPr>
          <p:nvPr/>
        </p:nvPicPr>
        <p:blipFill rotWithShape="1">
          <a:blip r:embed="rId4"/>
          <a:srcRect b="21353"/>
          <a:stretch/>
        </p:blipFill>
        <p:spPr>
          <a:xfrm>
            <a:off x="190500" y="320966"/>
            <a:ext cx="6730999" cy="6416919"/>
          </a:xfrm>
          <a:prstGeom prst="rect">
            <a:avLst/>
          </a:prstGeom>
          <a:solidFill>
            <a:schemeClr val="tx1"/>
          </a:solidFill>
          <a:ln w="38100">
            <a:solidFill>
              <a:schemeClr val="tx1"/>
            </a:solidFill>
          </a:ln>
        </p:spPr>
      </p:pic>
    </p:spTree>
    <p:extLst>
      <p:ext uri="{BB962C8B-B14F-4D97-AF65-F5344CB8AC3E}">
        <p14:creationId xmlns:p14="http://schemas.microsoft.com/office/powerpoint/2010/main" val="697420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94" y="632416"/>
            <a:ext cx="8864406" cy="719854"/>
          </a:xfrm>
        </p:spPr>
        <p:txBody>
          <a:bodyPr>
            <a:normAutofit fontScale="90000"/>
          </a:bodyPr>
          <a:lstStyle/>
          <a:p>
            <a:pPr algn="ctr"/>
            <a:r>
              <a:rPr lang="en-US" sz="4000" b="1" dirty="0">
                <a:solidFill>
                  <a:schemeClr val="accent6"/>
                </a:solidFill>
                <a:latin typeface="Calibri Light" panose="020F0302020204030204" pitchFamily="34" charset="0"/>
                <a:ea typeface="Arial Unicode MS" panose="020B0604020202020204" pitchFamily="34" charset="-128"/>
                <a:cs typeface="Calibri Light" panose="020F0302020204030204" pitchFamily="34" charset="0"/>
              </a:rPr>
              <a:t>Emerging Knowledge: SoS and Complexity</a:t>
            </a:r>
          </a:p>
        </p:txBody>
      </p:sp>
      <p:sp>
        <p:nvSpPr>
          <p:cNvPr id="4" name="Slide Number Placeholder 3"/>
          <p:cNvSpPr>
            <a:spLocks noGrp="1"/>
          </p:cNvSpPr>
          <p:nvPr>
            <p:ph type="sldNum" sz="quarter" idx="12"/>
          </p:nvPr>
        </p:nvSpPr>
        <p:spPr/>
        <p:txBody>
          <a:bodyPr/>
          <a:lstStyle/>
          <a:p>
            <a:fld id="{CD508BDE-9421-4351-87F6-E99E0B8040F0}" type="slidenum">
              <a:rPr lang="en-US" smtClean="0"/>
              <a:t>6</a:t>
            </a:fld>
            <a:endParaRPr lang="en-US"/>
          </a:p>
        </p:txBody>
      </p:sp>
      <p:pic>
        <p:nvPicPr>
          <p:cNvPr id="10" name="Picture 9">
            <a:extLst>
              <a:ext uri="{FF2B5EF4-FFF2-40B4-BE49-F238E27FC236}">
                <a16:creationId xmlns:a16="http://schemas.microsoft.com/office/drawing/2014/main" id="{2436685A-5E4B-4709-DA94-6F35D0A64C02}"/>
              </a:ext>
            </a:extLst>
          </p:cNvPr>
          <p:cNvPicPr>
            <a:picLocks noChangeAspect="1"/>
          </p:cNvPicPr>
          <p:nvPr/>
        </p:nvPicPr>
        <p:blipFill>
          <a:blip r:embed="rId2"/>
          <a:stretch>
            <a:fillRect/>
          </a:stretch>
        </p:blipFill>
        <p:spPr>
          <a:xfrm>
            <a:off x="968836" y="1885434"/>
            <a:ext cx="5428645" cy="4168140"/>
          </a:xfrm>
          <a:prstGeom prst="rect">
            <a:avLst/>
          </a:prstGeom>
          <a:ln>
            <a:solidFill>
              <a:schemeClr val="tx2">
                <a:lumMod val="75000"/>
              </a:schemeClr>
            </a:solidFill>
          </a:ln>
        </p:spPr>
      </p:pic>
      <p:sp>
        <p:nvSpPr>
          <p:cNvPr id="12" name="Title 1">
            <a:extLst>
              <a:ext uri="{FF2B5EF4-FFF2-40B4-BE49-F238E27FC236}">
                <a16:creationId xmlns:a16="http://schemas.microsoft.com/office/drawing/2014/main" id="{AE6D0A8F-0658-71B9-F996-F0491416B748}"/>
              </a:ext>
            </a:extLst>
          </p:cNvPr>
          <p:cNvSpPr txBox="1">
            <a:spLocks/>
          </p:cNvSpPr>
          <p:nvPr/>
        </p:nvSpPr>
        <p:spPr>
          <a:xfrm>
            <a:off x="6549881" y="1572496"/>
            <a:ext cx="5428645" cy="2770903"/>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Article in ‘Emerging Knowledge’ on SoS and Complexity </a:t>
            </a:r>
          </a:p>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Based on work of SoS and Complexity Working Groups</a:t>
            </a:r>
          </a:p>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Move into SoS KA?</a:t>
            </a:r>
          </a:p>
        </p:txBody>
      </p:sp>
    </p:spTree>
    <p:extLst>
      <p:ext uri="{BB962C8B-B14F-4D97-AF65-F5344CB8AC3E}">
        <p14:creationId xmlns:p14="http://schemas.microsoft.com/office/powerpoint/2010/main" val="7532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73FA68-8C5F-06A7-7789-6A85785E975A}"/>
              </a:ext>
            </a:extLst>
          </p:cNvPr>
          <p:cNvSpPr>
            <a:spLocks noGrp="1"/>
          </p:cNvSpPr>
          <p:nvPr>
            <p:ph idx="1"/>
          </p:nvPr>
        </p:nvSpPr>
        <p:spPr>
          <a:xfrm>
            <a:off x="1793690" y="2621279"/>
            <a:ext cx="8610970" cy="2846229"/>
          </a:xfrm>
        </p:spPr>
        <p:txBody>
          <a:bodyPr>
            <a:normAutofit/>
          </a:bodyPr>
          <a:lstStyle/>
          <a:p>
            <a:pPr marL="0" indent="0" algn="ctr">
              <a:buNone/>
            </a:pPr>
            <a:r>
              <a:rPr lang="en-US" sz="3600" b="1" dirty="0">
                <a:latin typeface="Calibri Light" panose="020F0302020204030204" pitchFamily="34" charset="0"/>
                <a:cs typeface="Calibri Light" panose="020F0302020204030204" pitchFamily="34" charset="0"/>
              </a:rPr>
              <a:t>Objective of this session is to discuss current approaches to implementation of SoSE as input to the SoS KA update</a:t>
            </a:r>
          </a:p>
          <a:p>
            <a:endParaRPr lang="en-US" sz="2600" dirty="0">
              <a:latin typeface="Calibri Light" panose="020F0302020204030204" pitchFamily="34" charset="0"/>
              <a:ea typeface="Arial Unicode MS" panose="020B0604020202020204" pitchFamily="34" charset="-128"/>
              <a:cs typeface="Calibri Light" panose="020F0302020204030204" pitchFamily="34" charset="0"/>
            </a:endParaRPr>
          </a:p>
        </p:txBody>
      </p:sp>
    </p:spTree>
    <p:extLst>
      <p:ext uri="{BB962C8B-B14F-4D97-AF65-F5344CB8AC3E}">
        <p14:creationId xmlns:p14="http://schemas.microsoft.com/office/powerpoint/2010/main" val="2674099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B5A4DC-FE58-B6DF-CB33-BD7DF722DAC8}"/>
              </a:ext>
            </a:extLst>
          </p:cNvPr>
          <p:cNvSpPr>
            <a:spLocks noGrp="1"/>
          </p:cNvSpPr>
          <p:nvPr>
            <p:ph type="ftr" sz="quarter" idx="11"/>
          </p:nvPr>
        </p:nvSpPr>
        <p:spPr/>
        <p:txBody>
          <a:bodyPr/>
          <a:lstStyle/>
          <a:p>
            <a:r>
              <a:rPr lang="en-US"/>
              <a:t>www.incose.org/IW2024</a:t>
            </a:r>
            <a:endParaRPr lang="en-US" dirty="0"/>
          </a:p>
        </p:txBody>
      </p:sp>
      <p:sp>
        <p:nvSpPr>
          <p:cNvPr id="3" name="Slide Number Placeholder 2">
            <a:extLst>
              <a:ext uri="{FF2B5EF4-FFF2-40B4-BE49-F238E27FC236}">
                <a16:creationId xmlns:a16="http://schemas.microsoft.com/office/drawing/2014/main" id="{3D4E76C6-98D7-FFE6-5E8B-45F05C08EC48}"/>
              </a:ext>
            </a:extLst>
          </p:cNvPr>
          <p:cNvSpPr>
            <a:spLocks noGrp="1"/>
          </p:cNvSpPr>
          <p:nvPr>
            <p:ph type="sldNum" sz="quarter" idx="12"/>
          </p:nvPr>
        </p:nvSpPr>
        <p:spPr/>
        <p:txBody>
          <a:bodyPr/>
          <a:lstStyle/>
          <a:p>
            <a:fld id="{924B41C4-1474-8D42-B330-D2828683839D}" type="slidenum">
              <a:rPr lang="en-US" smtClean="0"/>
              <a:t>8</a:t>
            </a:fld>
            <a:endParaRPr lang="en-US"/>
          </a:p>
        </p:txBody>
      </p:sp>
      <p:pic>
        <p:nvPicPr>
          <p:cNvPr id="5" name="Picture 4">
            <a:extLst>
              <a:ext uri="{FF2B5EF4-FFF2-40B4-BE49-F238E27FC236}">
                <a16:creationId xmlns:a16="http://schemas.microsoft.com/office/drawing/2014/main" id="{AFEF5855-C29A-3FFF-B992-7B62086132CC}"/>
              </a:ext>
            </a:extLst>
          </p:cNvPr>
          <p:cNvPicPr>
            <a:picLocks noChangeAspect="1"/>
          </p:cNvPicPr>
          <p:nvPr/>
        </p:nvPicPr>
        <p:blipFill>
          <a:blip r:embed="rId2"/>
          <a:stretch>
            <a:fillRect/>
          </a:stretch>
        </p:blipFill>
        <p:spPr>
          <a:xfrm>
            <a:off x="608373" y="585398"/>
            <a:ext cx="3364904" cy="4730865"/>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714570C6-E77B-FE0E-4CBD-45D16E82C7C2}"/>
              </a:ext>
            </a:extLst>
          </p:cNvPr>
          <p:cNvPicPr>
            <a:picLocks noChangeAspect="1"/>
          </p:cNvPicPr>
          <p:nvPr/>
        </p:nvPicPr>
        <p:blipFill>
          <a:blip r:embed="rId3"/>
          <a:stretch>
            <a:fillRect/>
          </a:stretch>
        </p:blipFill>
        <p:spPr>
          <a:xfrm>
            <a:off x="724446" y="4546266"/>
            <a:ext cx="1282173" cy="1652389"/>
          </a:xfrm>
          <a:prstGeom prst="rect">
            <a:avLst/>
          </a:prstGeom>
          <a:ln>
            <a:solidFill>
              <a:srgbClr val="7030A0"/>
            </a:solidFill>
          </a:ln>
        </p:spPr>
      </p:pic>
      <p:sp>
        <p:nvSpPr>
          <p:cNvPr id="8" name="Title 1">
            <a:extLst>
              <a:ext uri="{FF2B5EF4-FFF2-40B4-BE49-F238E27FC236}">
                <a16:creationId xmlns:a16="http://schemas.microsoft.com/office/drawing/2014/main" id="{6DE99A04-F23B-30C3-B467-E812BDF37AC8}"/>
              </a:ext>
            </a:extLst>
          </p:cNvPr>
          <p:cNvSpPr txBox="1">
            <a:spLocks/>
          </p:cNvSpPr>
          <p:nvPr/>
        </p:nvSpPr>
        <p:spPr>
          <a:xfrm>
            <a:off x="4030907" y="655286"/>
            <a:ext cx="4633470" cy="2770903"/>
          </a:xfrm>
          <a:prstGeom prst="rect">
            <a:avLst/>
          </a:prstGeom>
        </p:spPr>
        <p:txBody>
          <a:bodyPr vert="horz" lIns="121954" tIns="60977" rIns="121954" bIns="60977" rtlCol="0" anchor="ctr">
            <a:normAutofit lnSpcReduction="10000"/>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342900" indent="-342900">
              <a:spcBef>
                <a:spcPts val="1200"/>
              </a:spcBef>
              <a:buFont typeface="Arial" panose="020B0604020202020204" pitchFamily="34" charset="0"/>
              <a:buChar char="•"/>
            </a:pPr>
            <a:r>
              <a:rPr lang="en-US" sz="2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Features Three Approaches</a:t>
            </a:r>
          </a:p>
          <a:p>
            <a:pPr marL="952668" lvl="1" indent="-342900">
              <a:spcBef>
                <a:spcPts val="1200"/>
              </a:spcBef>
              <a:buFont typeface="Arial" panose="020B0604020202020204" pitchFamily="34" charset="0"/>
              <a:buChar char="•"/>
            </a:pPr>
            <a:r>
              <a:rPr lang="en-US"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US DoD Wave Model</a:t>
            </a:r>
          </a:p>
          <a:p>
            <a:pPr marL="952668" lvl="1" indent="-342900">
              <a:spcBef>
                <a:spcPts val="1200"/>
              </a:spcBef>
              <a:buFont typeface="Arial" panose="020B0604020202020204" pitchFamily="34" charset="0"/>
              <a:buChar char="•"/>
            </a:pPr>
            <a:r>
              <a:rPr lang="en-US" b="1" dirty="0">
                <a:latin typeface="Calibri Light" panose="020F0302020204030204" pitchFamily="34" charset="0"/>
                <a:ea typeface="Arial Unicode MS" panose="020B0604020202020204" pitchFamily="34" charset="-128"/>
                <a:cs typeface="Calibri Light" panose="020F0302020204030204" pitchFamily="34" charset="0"/>
              </a:rPr>
              <a:t>Complex Systems Engineering</a:t>
            </a:r>
          </a:p>
          <a:p>
            <a:pPr marL="952668" lvl="1" indent="-342900">
              <a:spcBef>
                <a:spcPts val="1200"/>
              </a:spcBef>
              <a:buFont typeface="Arial" panose="020B0604020202020204" pitchFamily="34" charset="0"/>
              <a:buChar char="•"/>
            </a:pPr>
            <a:r>
              <a:rPr lang="en-US"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British Systems Thinking Approach (BSTA)</a:t>
            </a:r>
          </a:p>
        </p:txBody>
      </p:sp>
      <p:pic>
        <p:nvPicPr>
          <p:cNvPr id="10" name="Picture 9">
            <a:extLst>
              <a:ext uri="{FF2B5EF4-FFF2-40B4-BE49-F238E27FC236}">
                <a16:creationId xmlns:a16="http://schemas.microsoft.com/office/drawing/2014/main" id="{5712DCB1-07CE-D6CE-DF29-C4CD6C5D9215}"/>
              </a:ext>
            </a:extLst>
          </p:cNvPr>
          <p:cNvPicPr>
            <a:picLocks noChangeAspect="1"/>
          </p:cNvPicPr>
          <p:nvPr/>
        </p:nvPicPr>
        <p:blipFill>
          <a:blip r:embed="rId4"/>
          <a:stretch>
            <a:fillRect/>
          </a:stretch>
        </p:blipFill>
        <p:spPr>
          <a:xfrm>
            <a:off x="7866862" y="4002987"/>
            <a:ext cx="3862811" cy="2065870"/>
          </a:xfrm>
          <a:prstGeom prst="rect">
            <a:avLst/>
          </a:prstGeom>
        </p:spPr>
      </p:pic>
      <p:pic>
        <p:nvPicPr>
          <p:cNvPr id="12" name="Picture 10">
            <a:extLst>
              <a:ext uri="{FF2B5EF4-FFF2-40B4-BE49-F238E27FC236}">
                <a16:creationId xmlns:a16="http://schemas.microsoft.com/office/drawing/2014/main" id="{D8DC1FA8-FC6C-DBB0-8D76-8B6D46869E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851" r="10041"/>
          <a:stretch/>
        </p:blipFill>
        <p:spPr bwMode="auto">
          <a:xfrm>
            <a:off x="8192831" y="2090736"/>
            <a:ext cx="3348461"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72F05534-AF3C-CFC2-AA9F-DD84ADE5D3E6}"/>
              </a:ext>
            </a:extLst>
          </p:cNvPr>
          <p:cNvSpPr txBox="1">
            <a:spLocks/>
          </p:cNvSpPr>
          <p:nvPr/>
        </p:nvSpPr>
        <p:spPr>
          <a:xfrm>
            <a:off x="2006619" y="5416261"/>
            <a:ext cx="2247499"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800" b="1" dirty="0">
                <a:latin typeface="Calibri Light" panose="020F0302020204030204" pitchFamily="34" charset="0"/>
                <a:ea typeface="Calibri Light" panose="020F0302020204030204" pitchFamily="34" charset="0"/>
                <a:cs typeface="Calibri Light" panose="020F0302020204030204" pitchFamily="34" charset="0"/>
              </a:rPr>
              <a:t>Stephen Cook</a:t>
            </a:r>
          </a:p>
        </p:txBody>
      </p:sp>
      <p:pic>
        <p:nvPicPr>
          <p:cNvPr id="15" name="Picture 14">
            <a:extLst>
              <a:ext uri="{FF2B5EF4-FFF2-40B4-BE49-F238E27FC236}">
                <a16:creationId xmlns:a16="http://schemas.microsoft.com/office/drawing/2014/main" id="{83006266-97E9-4EA3-7BF9-45F27DFD787F}"/>
              </a:ext>
            </a:extLst>
          </p:cNvPr>
          <p:cNvPicPr>
            <a:picLocks noChangeAspect="1"/>
          </p:cNvPicPr>
          <p:nvPr/>
        </p:nvPicPr>
        <p:blipFill>
          <a:blip r:embed="rId6"/>
          <a:stretch>
            <a:fillRect/>
          </a:stretch>
        </p:blipFill>
        <p:spPr>
          <a:xfrm>
            <a:off x="4410239" y="3899506"/>
            <a:ext cx="3307367" cy="2217612"/>
          </a:xfrm>
          <a:prstGeom prst="rect">
            <a:avLst/>
          </a:prstGeom>
        </p:spPr>
      </p:pic>
      <p:sp>
        <p:nvSpPr>
          <p:cNvPr id="16" name="Content Placeholder 2">
            <a:extLst>
              <a:ext uri="{FF2B5EF4-FFF2-40B4-BE49-F238E27FC236}">
                <a16:creationId xmlns:a16="http://schemas.microsoft.com/office/drawing/2014/main" id="{756171B3-968C-CA64-7574-40963956A76B}"/>
              </a:ext>
            </a:extLst>
          </p:cNvPr>
          <p:cNvSpPr txBox="1">
            <a:spLocks/>
          </p:cNvSpPr>
          <p:nvPr/>
        </p:nvSpPr>
        <p:spPr>
          <a:xfrm>
            <a:off x="9340934" y="1438276"/>
            <a:ext cx="2247499"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b="1" i="1" dirty="0">
                <a:latin typeface="Calibri Light" panose="020F0302020204030204" pitchFamily="34" charset="0"/>
                <a:ea typeface="Calibri Light" panose="020F0302020204030204" pitchFamily="34" charset="0"/>
                <a:cs typeface="Calibri Light" panose="020F0302020204030204" pitchFamily="34" charset="0"/>
              </a:rPr>
              <a:t>Wave Model</a:t>
            </a:r>
          </a:p>
        </p:txBody>
      </p:sp>
      <p:sp>
        <p:nvSpPr>
          <p:cNvPr id="17" name="Content Placeholder 2">
            <a:extLst>
              <a:ext uri="{FF2B5EF4-FFF2-40B4-BE49-F238E27FC236}">
                <a16:creationId xmlns:a16="http://schemas.microsoft.com/office/drawing/2014/main" id="{69DB755A-0DA6-9FCB-2D2D-820E0A4F719E}"/>
              </a:ext>
            </a:extLst>
          </p:cNvPr>
          <p:cNvSpPr txBox="1">
            <a:spLocks/>
          </p:cNvSpPr>
          <p:nvPr/>
        </p:nvSpPr>
        <p:spPr>
          <a:xfrm>
            <a:off x="8136574" y="3367988"/>
            <a:ext cx="2247499"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b="1" i="1" dirty="0">
                <a:latin typeface="Calibri Light" panose="020F0302020204030204" pitchFamily="34" charset="0"/>
                <a:ea typeface="Calibri Light" panose="020F0302020204030204" pitchFamily="34" charset="0"/>
                <a:cs typeface="Calibri Light" panose="020F0302020204030204" pitchFamily="34" charset="0"/>
              </a:rPr>
              <a:t>Complex SE</a:t>
            </a:r>
          </a:p>
        </p:txBody>
      </p:sp>
      <p:sp>
        <p:nvSpPr>
          <p:cNvPr id="18" name="Content Placeholder 2">
            <a:extLst>
              <a:ext uri="{FF2B5EF4-FFF2-40B4-BE49-F238E27FC236}">
                <a16:creationId xmlns:a16="http://schemas.microsoft.com/office/drawing/2014/main" id="{CC8C41AB-50E0-6CCA-7D45-D66EED4AE687}"/>
              </a:ext>
            </a:extLst>
          </p:cNvPr>
          <p:cNvSpPr txBox="1">
            <a:spLocks/>
          </p:cNvSpPr>
          <p:nvPr/>
        </p:nvSpPr>
        <p:spPr>
          <a:xfrm>
            <a:off x="4870966" y="3367202"/>
            <a:ext cx="2247499"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b="1" i="1" dirty="0">
                <a:latin typeface="Calibri Light" panose="020F0302020204030204" pitchFamily="34" charset="0"/>
                <a:ea typeface="Calibri Light" panose="020F0302020204030204" pitchFamily="34" charset="0"/>
                <a:cs typeface="Calibri Light" panose="020F0302020204030204" pitchFamily="34" charset="0"/>
              </a:rPr>
              <a:t>BSTA</a:t>
            </a:r>
          </a:p>
        </p:txBody>
      </p:sp>
      <p:sp>
        <p:nvSpPr>
          <p:cNvPr id="20" name="TextBox 19">
            <a:extLst>
              <a:ext uri="{FF2B5EF4-FFF2-40B4-BE49-F238E27FC236}">
                <a16:creationId xmlns:a16="http://schemas.microsoft.com/office/drawing/2014/main" id="{C6C7C00F-D15B-43A1-30E6-600688F3BF8D}"/>
              </a:ext>
            </a:extLst>
          </p:cNvPr>
          <p:cNvSpPr txBox="1"/>
          <p:nvPr/>
        </p:nvSpPr>
        <p:spPr>
          <a:xfrm>
            <a:off x="646473" y="6125258"/>
            <a:ext cx="652743"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2016</a:t>
            </a:r>
          </a:p>
        </p:txBody>
      </p:sp>
    </p:spTree>
    <p:extLst>
      <p:ext uri="{BB962C8B-B14F-4D97-AF65-F5344CB8AC3E}">
        <p14:creationId xmlns:p14="http://schemas.microsoft.com/office/powerpoint/2010/main" val="354828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B5A4DC-FE58-B6DF-CB33-BD7DF722DAC8}"/>
              </a:ext>
            </a:extLst>
          </p:cNvPr>
          <p:cNvSpPr>
            <a:spLocks noGrp="1"/>
          </p:cNvSpPr>
          <p:nvPr>
            <p:ph type="ftr" sz="quarter" idx="11"/>
          </p:nvPr>
        </p:nvSpPr>
        <p:spPr>
          <a:xfrm>
            <a:off x="-289930" y="6508751"/>
            <a:ext cx="3862811" cy="365125"/>
          </a:xfrm>
        </p:spPr>
        <p:txBody>
          <a:bodyPr/>
          <a:lstStyle/>
          <a:p>
            <a:r>
              <a:rPr lang="en-US" dirty="0"/>
              <a:t>www.incose.org/IW2024</a:t>
            </a:r>
          </a:p>
        </p:txBody>
      </p:sp>
      <p:sp>
        <p:nvSpPr>
          <p:cNvPr id="3" name="Slide Number Placeholder 2">
            <a:extLst>
              <a:ext uri="{FF2B5EF4-FFF2-40B4-BE49-F238E27FC236}">
                <a16:creationId xmlns:a16="http://schemas.microsoft.com/office/drawing/2014/main" id="{3D4E76C6-98D7-FFE6-5E8B-45F05C08EC48}"/>
              </a:ext>
            </a:extLst>
          </p:cNvPr>
          <p:cNvSpPr>
            <a:spLocks noGrp="1"/>
          </p:cNvSpPr>
          <p:nvPr>
            <p:ph type="sldNum" sz="quarter" idx="12"/>
          </p:nvPr>
        </p:nvSpPr>
        <p:spPr/>
        <p:txBody>
          <a:bodyPr/>
          <a:lstStyle/>
          <a:p>
            <a:fld id="{924B41C4-1474-8D42-B330-D2828683839D}" type="slidenum">
              <a:rPr lang="en-US" smtClean="0"/>
              <a:t>9</a:t>
            </a:fld>
            <a:endParaRPr lang="en-US"/>
          </a:p>
        </p:txBody>
      </p:sp>
      <p:pic>
        <p:nvPicPr>
          <p:cNvPr id="5" name="Picture 4">
            <a:extLst>
              <a:ext uri="{FF2B5EF4-FFF2-40B4-BE49-F238E27FC236}">
                <a16:creationId xmlns:a16="http://schemas.microsoft.com/office/drawing/2014/main" id="{AFEF5855-C29A-3FFF-B992-7B62086132CC}"/>
              </a:ext>
            </a:extLst>
          </p:cNvPr>
          <p:cNvPicPr>
            <a:picLocks noChangeAspect="1"/>
          </p:cNvPicPr>
          <p:nvPr/>
        </p:nvPicPr>
        <p:blipFill>
          <a:blip r:embed="rId2"/>
          <a:stretch>
            <a:fillRect/>
          </a:stretch>
        </p:blipFill>
        <p:spPr>
          <a:xfrm>
            <a:off x="254667" y="768131"/>
            <a:ext cx="3428329" cy="4253811"/>
          </a:xfrm>
          <a:prstGeom prst="rect">
            <a:avLst/>
          </a:prstGeom>
          <a:solidFill>
            <a:schemeClr val="tx1"/>
          </a:solidFill>
          <a:ln>
            <a:solidFill>
              <a:schemeClr val="tx1"/>
            </a:solidFill>
          </a:ln>
        </p:spPr>
      </p:pic>
      <p:pic>
        <p:nvPicPr>
          <p:cNvPr id="7" name="Picture 6">
            <a:extLst>
              <a:ext uri="{FF2B5EF4-FFF2-40B4-BE49-F238E27FC236}">
                <a16:creationId xmlns:a16="http://schemas.microsoft.com/office/drawing/2014/main" id="{714570C6-E77B-FE0E-4CBD-45D16E82C7C2}"/>
              </a:ext>
            </a:extLst>
          </p:cNvPr>
          <p:cNvPicPr>
            <a:picLocks noChangeAspect="1"/>
          </p:cNvPicPr>
          <p:nvPr/>
        </p:nvPicPr>
        <p:blipFill>
          <a:blip r:embed="rId3"/>
          <a:stretch>
            <a:fillRect/>
          </a:stretch>
        </p:blipFill>
        <p:spPr>
          <a:xfrm>
            <a:off x="186301" y="4345082"/>
            <a:ext cx="1282173" cy="1652389"/>
          </a:xfrm>
          <a:prstGeom prst="rect">
            <a:avLst/>
          </a:prstGeom>
          <a:ln>
            <a:solidFill>
              <a:srgbClr val="7030A0"/>
            </a:solidFill>
          </a:ln>
        </p:spPr>
      </p:pic>
      <p:sp>
        <p:nvSpPr>
          <p:cNvPr id="8" name="Title 1">
            <a:extLst>
              <a:ext uri="{FF2B5EF4-FFF2-40B4-BE49-F238E27FC236}">
                <a16:creationId xmlns:a16="http://schemas.microsoft.com/office/drawing/2014/main" id="{6DE99A04-F23B-30C3-B467-E812BDF37AC8}"/>
              </a:ext>
            </a:extLst>
          </p:cNvPr>
          <p:cNvSpPr txBox="1">
            <a:spLocks/>
          </p:cNvSpPr>
          <p:nvPr/>
        </p:nvSpPr>
        <p:spPr>
          <a:xfrm>
            <a:off x="3776343" y="2733252"/>
            <a:ext cx="5263870" cy="3637175"/>
          </a:xfrm>
          <a:prstGeom prst="rect">
            <a:avLst/>
          </a:prstGeom>
        </p:spPr>
        <p:txBody>
          <a:bodyPr vert="horz" lIns="121954" tIns="60977" rIns="121954" bIns="60977" rtlCol="0" anchor="ctr">
            <a:normAutofit/>
          </a:bodyPr>
          <a:lstStyle>
            <a:lvl1pPr algn="l" defTabSz="609768" rtl="0" eaLnBrk="1" latinLnBrk="0" hangingPunct="1">
              <a:spcBef>
                <a:spcPct val="0"/>
              </a:spcBef>
              <a:buNone/>
              <a:defRPr sz="4400" kern="1200">
                <a:solidFill>
                  <a:schemeClr val="tx2"/>
                </a:solidFill>
                <a:latin typeface="+mj-lt"/>
                <a:ea typeface="+mj-ea"/>
                <a:cs typeface="Open Sans"/>
              </a:defRPr>
            </a:lvl1pPr>
          </a:lstStyle>
          <a:p>
            <a:pPr marL="342900" indent="-342900">
              <a:lnSpc>
                <a:spcPct val="90000"/>
              </a:lnSpc>
              <a:spcBef>
                <a:spcPts val="600"/>
              </a:spcBef>
              <a:buFont typeface="Arial" panose="020B0604020202020204" pitchFamily="34" charset="0"/>
              <a:buChar char="•"/>
            </a:pPr>
            <a:r>
              <a:rPr lang="en-US" sz="20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2016 INSGHT addresses 3 approaches</a:t>
            </a:r>
          </a:p>
          <a:p>
            <a:pPr marL="952668" lvl="1" indent="-342900">
              <a:lnSpc>
                <a:spcPct val="90000"/>
              </a:lnSpc>
              <a:spcBef>
                <a:spcPts val="600"/>
              </a:spcBef>
              <a:buFont typeface="Arial" panose="020B0604020202020204" pitchFamily="34" charset="0"/>
              <a:buChar char="•"/>
            </a:pPr>
            <a:r>
              <a:rPr lang="en-US" sz="1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US DoD Wave Model</a:t>
            </a:r>
          </a:p>
          <a:p>
            <a:pPr marL="952668" lvl="1" indent="-342900">
              <a:lnSpc>
                <a:spcPct val="90000"/>
              </a:lnSpc>
              <a:spcBef>
                <a:spcPts val="600"/>
              </a:spcBef>
              <a:buFont typeface="Arial" panose="020B0604020202020204" pitchFamily="34" charset="0"/>
              <a:buChar char="•"/>
            </a:pPr>
            <a:r>
              <a:rPr lang="en-US" sz="1800" b="1" dirty="0">
                <a:latin typeface="Calibri Light" panose="020F0302020204030204" pitchFamily="34" charset="0"/>
                <a:ea typeface="Arial Unicode MS" panose="020B0604020202020204" pitchFamily="34" charset="-128"/>
                <a:cs typeface="Calibri Light" panose="020F0302020204030204" pitchFamily="34" charset="0"/>
              </a:rPr>
              <a:t>Complex Systems Engineering</a:t>
            </a:r>
          </a:p>
          <a:p>
            <a:pPr marL="952668" lvl="1" indent="-342900">
              <a:lnSpc>
                <a:spcPct val="90000"/>
              </a:lnSpc>
              <a:spcBef>
                <a:spcPts val="600"/>
              </a:spcBef>
              <a:buFont typeface="Arial" panose="020B0604020202020204" pitchFamily="34" charset="0"/>
              <a:buChar char="•"/>
            </a:pPr>
            <a:r>
              <a:rPr lang="en-US" sz="1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British Systems Thinking Approach (BSTA)</a:t>
            </a:r>
          </a:p>
          <a:p>
            <a:pPr marL="342900" indent="-342900">
              <a:lnSpc>
                <a:spcPct val="90000"/>
              </a:lnSpc>
              <a:spcBef>
                <a:spcPts val="600"/>
              </a:spcBef>
              <a:buFont typeface="Arial" panose="020B0604020202020204" pitchFamily="34" charset="0"/>
              <a:buChar char="•"/>
            </a:pPr>
            <a:r>
              <a:rPr lang="en-US" sz="20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2020 paper expands to add</a:t>
            </a:r>
          </a:p>
          <a:p>
            <a:pPr marL="952668" lvl="1" indent="-342900">
              <a:lnSpc>
                <a:spcPct val="90000"/>
              </a:lnSpc>
              <a:spcBef>
                <a:spcPts val="600"/>
              </a:spcBef>
              <a:buFont typeface="Arial" panose="020B0604020202020204" pitchFamily="34" charset="0"/>
              <a:buChar char="•"/>
            </a:pPr>
            <a:r>
              <a:rPr lang="en-US" sz="1800" b="1" dirty="0">
                <a:latin typeface="Calibri Light" panose="020F0302020204030204" pitchFamily="34" charset="0"/>
                <a:ea typeface="Arial Unicode MS" panose="020B0604020202020204" pitchFamily="34" charset="-128"/>
                <a:cs typeface="Calibri Light" panose="020F0302020204030204" pitchFamily="34" charset="0"/>
              </a:rPr>
              <a:t>Dynamic Optimization of SoS using Value Measurement (DOSVM)</a:t>
            </a:r>
          </a:p>
          <a:p>
            <a:pPr marL="952668" lvl="1" indent="-342900">
              <a:lnSpc>
                <a:spcPct val="90000"/>
              </a:lnSpc>
              <a:spcBef>
                <a:spcPts val="600"/>
              </a:spcBef>
              <a:buFont typeface="Arial" panose="020B0604020202020204" pitchFamily="34" charset="0"/>
              <a:buChar char="•"/>
            </a:pPr>
            <a:r>
              <a:rPr lang="en-US" sz="1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SoS Governance</a:t>
            </a:r>
          </a:p>
          <a:p>
            <a:pPr marL="952668" lvl="1" indent="-342900">
              <a:lnSpc>
                <a:spcPct val="90000"/>
              </a:lnSpc>
              <a:spcBef>
                <a:spcPts val="600"/>
              </a:spcBef>
              <a:buFont typeface="Arial" panose="020B0604020202020204" pitchFamily="34" charset="0"/>
              <a:buChar char="•"/>
            </a:pPr>
            <a:r>
              <a:rPr lang="en-US" sz="1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US Navy ME Approach</a:t>
            </a:r>
          </a:p>
          <a:p>
            <a:pPr marL="952668" lvl="1" indent="-342900">
              <a:lnSpc>
                <a:spcPct val="90000"/>
              </a:lnSpc>
              <a:spcBef>
                <a:spcPts val="600"/>
              </a:spcBef>
              <a:buFont typeface="Arial" panose="020B0604020202020204" pitchFamily="34" charset="0"/>
              <a:buChar char="•"/>
            </a:pPr>
            <a:r>
              <a:rPr lang="en-US" sz="1800" b="1" dirty="0">
                <a:latin typeface="Calibri Light" panose="020F0302020204030204" pitchFamily="34" charset="0"/>
                <a:ea typeface="Arial Unicode MS" panose="020B0604020202020204" pitchFamily="34" charset="-128"/>
                <a:cs typeface="Calibri Light" panose="020F0302020204030204" pitchFamily="34" charset="0"/>
              </a:rPr>
              <a:t>Capability Based Planning</a:t>
            </a:r>
          </a:p>
          <a:p>
            <a:pPr marL="952668" lvl="1" indent="-342900">
              <a:lnSpc>
                <a:spcPct val="90000"/>
              </a:lnSpc>
              <a:spcBef>
                <a:spcPts val="600"/>
              </a:spcBef>
              <a:buFont typeface="Arial" panose="020B0604020202020204" pitchFamily="34" charset="0"/>
              <a:buChar char="•"/>
            </a:pPr>
            <a:r>
              <a:rPr lang="en-US" sz="18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rPr>
              <a:t>UK SoS Approach</a:t>
            </a:r>
            <a:endParaRPr lang="en-US" sz="1600" b="1" dirty="0">
              <a:solidFill>
                <a:schemeClr val="tx1"/>
              </a:solidFill>
              <a:latin typeface="Calibri Light" panose="020F0302020204030204" pitchFamily="34" charset="0"/>
              <a:ea typeface="Arial Unicode MS" panose="020B0604020202020204" pitchFamily="34" charset="-128"/>
              <a:cs typeface="Calibri Light" panose="020F0302020204030204" pitchFamily="34" charset="0"/>
            </a:endParaRPr>
          </a:p>
        </p:txBody>
      </p:sp>
      <p:pic>
        <p:nvPicPr>
          <p:cNvPr id="10" name="Picture 9">
            <a:extLst>
              <a:ext uri="{FF2B5EF4-FFF2-40B4-BE49-F238E27FC236}">
                <a16:creationId xmlns:a16="http://schemas.microsoft.com/office/drawing/2014/main" id="{5712DCB1-07CE-D6CE-DF29-C4CD6C5D9215}"/>
              </a:ext>
            </a:extLst>
          </p:cNvPr>
          <p:cNvPicPr>
            <a:picLocks noChangeAspect="1"/>
          </p:cNvPicPr>
          <p:nvPr/>
        </p:nvPicPr>
        <p:blipFill>
          <a:blip r:embed="rId4"/>
          <a:stretch>
            <a:fillRect/>
          </a:stretch>
        </p:blipFill>
        <p:spPr>
          <a:xfrm>
            <a:off x="9193857" y="5061107"/>
            <a:ext cx="2051750" cy="1097297"/>
          </a:xfrm>
          <a:prstGeom prst="rect">
            <a:avLst/>
          </a:prstGeom>
        </p:spPr>
      </p:pic>
      <p:pic>
        <p:nvPicPr>
          <p:cNvPr id="12" name="Picture 10">
            <a:extLst>
              <a:ext uri="{FF2B5EF4-FFF2-40B4-BE49-F238E27FC236}">
                <a16:creationId xmlns:a16="http://schemas.microsoft.com/office/drawing/2014/main" id="{D8DC1FA8-FC6C-DBB0-8D76-8B6D46869E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851" r="10041"/>
          <a:stretch/>
        </p:blipFill>
        <p:spPr bwMode="auto">
          <a:xfrm>
            <a:off x="9281619" y="1680667"/>
            <a:ext cx="2063660" cy="84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72F05534-AF3C-CFC2-AA9F-DD84ADE5D3E6}"/>
              </a:ext>
            </a:extLst>
          </p:cNvPr>
          <p:cNvSpPr txBox="1">
            <a:spLocks/>
          </p:cNvSpPr>
          <p:nvPr/>
        </p:nvSpPr>
        <p:spPr>
          <a:xfrm>
            <a:off x="1503863" y="5130347"/>
            <a:ext cx="2247499"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800" b="1" dirty="0">
                <a:latin typeface="Calibri Light" panose="020F0302020204030204" pitchFamily="34" charset="0"/>
                <a:ea typeface="Calibri Light" panose="020F0302020204030204" pitchFamily="34" charset="0"/>
                <a:cs typeface="Calibri Light" panose="020F0302020204030204" pitchFamily="34" charset="0"/>
              </a:rPr>
              <a:t>Stephen Cook</a:t>
            </a:r>
          </a:p>
        </p:txBody>
      </p:sp>
      <p:pic>
        <p:nvPicPr>
          <p:cNvPr id="15" name="Picture 14">
            <a:extLst>
              <a:ext uri="{FF2B5EF4-FFF2-40B4-BE49-F238E27FC236}">
                <a16:creationId xmlns:a16="http://schemas.microsoft.com/office/drawing/2014/main" id="{83006266-97E9-4EA3-7BF9-45F27DFD787F}"/>
              </a:ext>
            </a:extLst>
          </p:cNvPr>
          <p:cNvPicPr>
            <a:picLocks noChangeAspect="1"/>
          </p:cNvPicPr>
          <p:nvPr/>
        </p:nvPicPr>
        <p:blipFill>
          <a:blip r:embed="rId6"/>
          <a:stretch>
            <a:fillRect/>
          </a:stretch>
        </p:blipFill>
        <p:spPr>
          <a:xfrm>
            <a:off x="9330004" y="3107134"/>
            <a:ext cx="2015275" cy="1351256"/>
          </a:xfrm>
          <a:prstGeom prst="rect">
            <a:avLst/>
          </a:prstGeom>
        </p:spPr>
      </p:pic>
      <p:sp>
        <p:nvSpPr>
          <p:cNvPr id="16" name="Content Placeholder 2">
            <a:extLst>
              <a:ext uri="{FF2B5EF4-FFF2-40B4-BE49-F238E27FC236}">
                <a16:creationId xmlns:a16="http://schemas.microsoft.com/office/drawing/2014/main" id="{756171B3-968C-CA64-7574-40963956A76B}"/>
              </a:ext>
            </a:extLst>
          </p:cNvPr>
          <p:cNvSpPr txBox="1">
            <a:spLocks/>
          </p:cNvSpPr>
          <p:nvPr/>
        </p:nvSpPr>
        <p:spPr>
          <a:xfrm>
            <a:off x="9573158" y="1093251"/>
            <a:ext cx="2247499" cy="634999"/>
          </a:xfrm>
          <a:prstGeom prst="rect">
            <a:avLst/>
          </a:prstGeom>
        </p:spPr>
        <p:txBody>
          <a:bodyPr vert="horz" lIns="121954" tIns="60977" rIns="121954" bIns="60977" rtlCol="0" anchor="b">
            <a:normAutofit/>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b="1" i="1" dirty="0">
                <a:latin typeface="Calibri Light" panose="020F0302020204030204" pitchFamily="34" charset="0"/>
                <a:ea typeface="Calibri Light" panose="020F0302020204030204" pitchFamily="34" charset="0"/>
                <a:cs typeface="Calibri Light" panose="020F0302020204030204" pitchFamily="34" charset="0"/>
              </a:rPr>
              <a:t>Wave Model</a:t>
            </a:r>
          </a:p>
        </p:txBody>
      </p:sp>
      <p:sp>
        <p:nvSpPr>
          <p:cNvPr id="17" name="Content Placeholder 2">
            <a:extLst>
              <a:ext uri="{FF2B5EF4-FFF2-40B4-BE49-F238E27FC236}">
                <a16:creationId xmlns:a16="http://schemas.microsoft.com/office/drawing/2014/main" id="{69DB755A-0DA6-9FCB-2D2D-820E0A4F719E}"/>
              </a:ext>
            </a:extLst>
          </p:cNvPr>
          <p:cNvSpPr txBox="1">
            <a:spLocks/>
          </p:cNvSpPr>
          <p:nvPr/>
        </p:nvSpPr>
        <p:spPr>
          <a:xfrm>
            <a:off x="9573158" y="4682800"/>
            <a:ext cx="2247499" cy="365126"/>
          </a:xfrm>
          <a:prstGeom prst="rect">
            <a:avLst/>
          </a:prstGeom>
        </p:spPr>
        <p:txBody>
          <a:bodyPr vert="horz" lIns="121954" tIns="60977" rIns="121954" bIns="60977" rtlCol="0" anchor="b">
            <a:normAutofit fontScale="92500" lnSpcReduction="20000"/>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b="1" i="1" dirty="0">
                <a:latin typeface="Calibri Light" panose="020F0302020204030204" pitchFamily="34" charset="0"/>
                <a:ea typeface="Calibri Light" panose="020F0302020204030204" pitchFamily="34" charset="0"/>
                <a:cs typeface="Calibri Light" panose="020F0302020204030204" pitchFamily="34" charset="0"/>
              </a:rPr>
              <a:t>Complex SE</a:t>
            </a:r>
          </a:p>
        </p:txBody>
      </p:sp>
      <p:sp>
        <p:nvSpPr>
          <p:cNvPr id="18" name="Content Placeholder 2">
            <a:extLst>
              <a:ext uri="{FF2B5EF4-FFF2-40B4-BE49-F238E27FC236}">
                <a16:creationId xmlns:a16="http://schemas.microsoft.com/office/drawing/2014/main" id="{CC8C41AB-50E0-6CCA-7D45-D66EED4AE687}"/>
              </a:ext>
            </a:extLst>
          </p:cNvPr>
          <p:cNvSpPr txBox="1">
            <a:spLocks/>
          </p:cNvSpPr>
          <p:nvPr/>
        </p:nvSpPr>
        <p:spPr>
          <a:xfrm>
            <a:off x="9637292" y="2719176"/>
            <a:ext cx="2247499" cy="420984"/>
          </a:xfrm>
          <a:prstGeom prst="rect">
            <a:avLst/>
          </a:prstGeom>
        </p:spPr>
        <p:txBody>
          <a:bodyPr vert="horz" lIns="121954" tIns="60977" rIns="121954" bIns="60977" rtlCol="0" anchor="b">
            <a:normAutofit lnSpcReduction="10000"/>
          </a:bodyPr>
          <a:lstStyle>
            <a:lvl1pPr marL="0" indent="0" algn="l" defTabSz="609768"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768" rtl="0" eaLnBrk="1" latinLnBrk="0" hangingPunct="1">
              <a:spcBef>
                <a:spcPct val="20000"/>
              </a:spcBef>
              <a:buFont typeface="Arial"/>
              <a:buNone/>
              <a:defRPr sz="2000" kern="1200">
                <a:solidFill>
                  <a:schemeClr val="tx1"/>
                </a:solidFill>
                <a:latin typeface="+mn-lt"/>
                <a:ea typeface="+mn-ea"/>
                <a:cs typeface="Arial"/>
              </a:defRPr>
            </a:lvl2pPr>
            <a:lvl3pPr marL="914400" indent="0" algn="ctr" defTabSz="609768" rtl="0" eaLnBrk="1" latinLnBrk="0" hangingPunct="1">
              <a:spcBef>
                <a:spcPct val="20000"/>
              </a:spcBef>
              <a:buFont typeface="Arial"/>
              <a:buNone/>
              <a:defRPr sz="1800" kern="1200">
                <a:solidFill>
                  <a:schemeClr val="tx1"/>
                </a:solidFill>
                <a:latin typeface="+mn-lt"/>
                <a:ea typeface="+mn-ea"/>
                <a:cs typeface="Arial"/>
              </a:defRPr>
            </a:lvl3pPr>
            <a:lvl4pPr marL="1371600" indent="0" algn="ctr" defTabSz="609768" rtl="0" eaLnBrk="1" latinLnBrk="0" hangingPunct="1">
              <a:spcBef>
                <a:spcPct val="20000"/>
              </a:spcBef>
              <a:buFont typeface="Arial"/>
              <a:buNone/>
              <a:defRPr sz="1600" kern="1200">
                <a:solidFill>
                  <a:schemeClr val="tx1"/>
                </a:solidFill>
                <a:latin typeface="+mn-lt"/>
                <a:ea typeface="+mn-ea"/>
                <a:cs typeface="Arial"/>
              </a:defRPr>
            </a:lvl4pPr>
            <a:lvl5pPr marL="1828800" indent="0" algn="ctr" defTabSz="609768" rtl="0" eaLnBrk="1" latinLnBrk="0" hangingPunct="1">
              <a:spcBef>
                <a:spcPct val="20000"/>
              </a:spcBef>
              <a:buFont typeface="Arial"/>
              <a:buNone/>
              <a:defRPr sz="1600" kern="1200">
                <a:solidFill>
                  <a:schemeClr val="tx1"/>
                </a:solidFill>
                <a:latin typeface="+mn-lt"/>
                <a:ea typeface="+mn-ea"/>
                <a:cs typeface="Arial"/>
              </a:defRPr>
            </a:lvl5pPr>
            <a:lvl6pPr marL="2286000" indent="0" algn="ctr" defTabSz="609768"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768"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768"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768" rtl="0" eaLnBrk="1" latinLnBrk="0" hangingPunct="1">
              <a:spcBef>
                <a:spcPct val="20000"/>
              </a:spcBef>
              <a:buFont typeface="Arial"/>
              <a:buNone/>
              <a:defRPr sz="1600" kern="1200">
                <a:solidFill>
                  <a:schemeClr val="tx1"/>
                </a:solidFill>
                <a:latin typeface="+mn-lt"/>
                <a:ea typeface="+mn-ea"/>
                <a:cs typeface="+mn-cs"/>
              </a:defRPr>
            </a:lvl9pPr>
          </a:lstStyle>
          <a:p>
            <a:r>
              <a:rPr lang="en-US" sz="2000" b="1" i="1" dirty="0">
                <a:latin typeface="Calibri Light" panose="020F0302020204030204" pitchFamily="34" charset="0"/>
                <a:ea typeface="Calibri Light" panose="020F0302020204030204" pitchFamily="34" charset="0"/>
                <a:cs typeface="Calibri Light" panose="020F0302020204030204" pitchFamily="34" charset="0"/>
              </a:rPr>
              <a:t>BSTA/</a:t>
            </a:r>
            <a:r>
              <a:rPr lang="en-US" sz="2000" b="1" i="1" dirty="0" err="1">
                <a:latin typeface="Calibri Light" panose="020F0302020204030204" pitchFamily="34" charset="0"/>
                <a:ea typeface="Calibri Light" panose="020F0302020204030204" pitchFamily="34" charset="0"/>
                <a:cs typeface="Calibri Light" panose="020F0302020204030204" pitchFamily="34" charset="0"/>
              </a:rPr>
              <a:t>SoSA</a:t>
            </a:r>
            <a:endParaRPr lang="en-US" sz="2000" b="1"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C6C7C00F-D15B-43A1-30E6-600688F3BF8D}"/>
              </a:ext>
            </a:extLst>
          </p:cNvPr>
          <p:cNvSpPr txBox="1"/>
          <p:nvPr/>
        </p:nvSpPr>
        <p:spPr>
          <a:xfrm>
            <a:off x="566182" y="5952383"/>
            <a:ext cx="652743"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2016</a:t>
            </a:r>
          </a:p>
        </p:txBody>
      </p:sp>
      <p:pic>
        <p:nvPicPr>
          <p:cNvPr id="6" name="Picture 5">
            <a:extLst>
              <a:ext uri="{FF2B5EF4-FFF2-40B4-BE49-F238E27FC236}">
                <a16:creationId xmlns:a16="http://schemas.microsoft.com/office/drawing/2014/main" id="{450BA122-D8A2-503B-56DB-E3730C86ECF4}"/>
              </a:ext>
            </a:extLst>
          </p:cNvPr>
          <p:cNvPicPr>
            <a:picLocks noChangeAspect="1"/>
          </p:cNvPicPr>
          <p:nvPr/>
        </p:nvPicPr>
        <p:blipFill rotWithShape="1">
          <a:blip r:embed="rId7"/>
          <a:srcRect t="7877"/>
          <a:stretch/>
        </p:blipFill>
        <p:spPr>
          <a:xfrm>
            <a:off x="3751362" y="370004"/>
            <a:ext cx="4776706" cy="2150922"/>
          </a:xfrm>
          <a:prstGeom prst="rect">
            <a:avLst/>
          </a:prstGeom>
          <a:ln>
            <a:solidFill>
              <a:schemeClr val="tx2"/>
            </a:solidFill>
          </a:ln>
        </p:spPr>
      </p:pic>
      <p:sp>
        <p:nvSpPr>
          <p:cNvPr id="9" name="TextBox 8">
            <a:extLst>
              <a:ext uri="{FF2B5EF4-FFF2-40B4-BE49-F238E27FC236}">
                <a16:creationId xmlns:a16="http://schemas.microsoft.com/office/drawing/2014/main" id="{27CF78D0-0BDB-31FF-574A-950ADDBAC31C}"/>
              </a:ext>
            </a:extLst>
          </p:cNvPr>
          <p:cNvSpPr txBox="1"/>
          <p:nvPr/>
        </p:nvSpPr>
        <p:spPr>
          <a:xfrm>
            <a:off x="7950103" y="2461817"/>
            <a:ext cx="646331" cy="369332"/>
          </a:xfrm>
          <a:prstGeom prst="rect">
            <a:avLst/>
          </a:prstGeom>
          <a:noFill/>
        </p:spPr>
        <p:txBody>
          <a:bodyPr wrap="none" rtlCol="0">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2020</a:t>
            </a:r>
          </a:p>
        </p:txBody>
      </p:sp>
    </p:spTree>
    <p:extLst>
      <p:ext uri="{BB962C8B-B14F-4D97-AF65-F5344CB8AC3E}">
        <p14:creationId xmlns:p14="http://schemas.microsoft.com/office/powerpoint/2010/main" val="4275669110"/>
      </p:ext>
    </p:extLst>
  </p:cSld>
  <p:clrMapOvr>
    <a:masterClrMapping/>
  </p:clrMapOvr>
</p:sld>
</file>

<file path=ppt/theme/theme1.xml><?xml version="1.0" encoding="utf-8"?>
<a:theme xmlns:a="http://schemas.openxmlformats.org/drawingml/2006/main" name="IW2018 slide">
  <a:themeElements>
    <a:clrScheme name="INCOSE IW">
      <a:dk1>
        <a:srgbClr val="414042"/>
      </a:dk1>
      <a:lt1>
        <a:sysClr val="window" lastClr="FFFFFF"/>
      </a:lt1>
      <a:dk2>
        <a:srgbClr val="0071CE"/>
      </a:dk2>
      <a:lt2>
        <a:srgbClr val="EEECE1"/>
      </a:lt2>
      <a:accent1>
        <a:srgbClr val="618FCB"/>
      </a:accent1>
      <a:accent2>
        <a:srgbClr val="0071CE"/>
      </a:accent2>
      <a:accent3>
        <a:srgbClr val="0071CE"/>
      </a:accent3>
      <a:accent4>
        <a:srgbClr val="618FCB"/>
      </a:accent4>
      <a:accent5>
        <a:srgbClr val="618FCB"/>
      </a:accent5>
      <a:accent6>
        <a:srgbClr val="618FCB"/>
      </a:accent6>
      <a:hlink>
        <a:srgbClr val="0000FF"/>
      </a:hlink>
      <a:folHlink>
        <a:srgbClr val="981B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9A982A8-49BB-0647-AC96-AC519F43952C}" vid="{71976192-82FE-0645-A479-6518D67ACB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iw2024_powerpoint_template</Template>
  <TotalTime>3542</TotalTime>
  <Words>667</Words>
  <Application>Microsoft Office PowerPoint</Application>
  <PresentationFormat>Custom</PresentationFormat>
  <Paragraphs>130</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Open Sans Light</vt:lpstr>
      <vt:lpstr>IW2018 slide</vt:lpstr>
      <vt:lpstr>Systems of Systems Working Group   SEBOK – SoSE Implementation Approaches Working Session  </vt:lpstr>
      <vt:lpstr>SoSWG At IW24</vt:lpstr>
      <vt:lpstr>Agenda</vt:lpstr>
      <vt:lpstr>SEBOK Update</vt:lpstr>
      <vt:lpstr>SoS Knowledge Area</vt:lpstr>
      <vt:lpstr>Emerging Knowledge: SoS and Complexity</vt:lpstr>
      <vt:lpstr>PowerPoint Presentation</vt:lpstr>
      <vt:lpstr>PowerPoint Presentation</vt:lpstr>
      <vt:lpstr>PowerPoint Presentation</vt:lpstr>
      <vt:lpstr>Implementers View of SE for SoS: SoS Wave Model</vt:lpstr>
      <vt:lpstr>Complex Systems Engineering</vt:lpstr>
      <vt:lpstr>SoS Analytical Workbench</vt:lpstr>
      <vt:lpstr>SoS Meta Architecture</vt:lpstr>
      <vt:lpstr>Rail Examples</vt:lpstr>
      <vt:lpstr>Mission Engineering Methodology </vt:lpstr>
      <vt:lpstr>Social Dimensions of SoS</vt:lpstr>
      <vt:lpstr>Other Methods – Graph Analysis</vt:lpstr>
      <vt:lpstr>PowerPoint Presentation</vt:lpstr>
      <vt:lpstr>PowerPoint Presentation</vt:lpstr>
    </vt:vector>
  </TitlesOfParts>
  <Manager/>
  <Company>The MITRE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Dr. Judith S Dahmann</dc:creator>
  <cp:keywords/>
  <dc:description/>
  <cp:lastModifiedBy>Dr. Judith S Dahmann</cp:lastModifiedBy>
  <cp:revision>20</cp:revision>
  <dcterms:created xsi:type="dcterms:W3CDTF">2024-01-21T14:38:14Z</dcterms:created>
  <dcterms:modified xsi:type="dcterms:W3CDTF">2024-02-23T14:53:44Z</dcterms:modified>
  <cp:category/>
</cp:coreProperties>
</file>