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28" r:id="rId4"/>
  </p:sldMasterIdLst>
  <p:notesMasterIdLst>
    <p:notesMasterId r:id="rId29"/>
  </p:notesMasterIdLst>
  <p:handoutMasterIdLst>
    <p:handoutMasterId r:id="rId30"/>
  </p:handoutMasterIdLst>
  <p:sldIdLst>
    <p:sldId id="1286" r:id="rId5"/>
    <p:sldId id="1152" r:id="rId6"/>
    <p:sldId id="965" r:id="rId7"/>
    <p:sldId id="1165" r:id="rId8"/>
    <p:sldId id="4066" r:id="rId9"/>
    <p:sldId id="1155" r:id="rId10"/>
    <p:sldId id="4076" r:id="rId11"/>
    <p:sldId id="4077" r:id="rId12"/>
    <p:sldId id="4098" r:id="rId13"/>
    <p:sldId id="4079" r:id="rId14"/>
    <p:sldId id="4082" r:id="rId15"/>
    <p:sldId id="4095" r:id="rId16"/>
    <p:sldId id="4083" r:id="rId17"/>
    <p:sldId id="4085" r:id="rId18"/>
    <p:sldId id="4086" r:id="rId19"/>
    <p:sldId id="4087" r:id="rId20"/>
    <p:sldId id="4088" r:id="rId21"/>
    <p:sldId id="4089" r:id="rId22"/>
    <p:sldId id="4092" r:id="rId23"/>
    <p:sldId id="4090" r:id="rId24"/>
    <p:sldId id="4097" r:id="rId25"/>
    <p:sldId id="4070" r:id="rId26"/>
    <p:sldId id="4072" r:id="rId27"/>
    <p:sldId id="1028" r:id="rId28"/>
  </p:sldIdLst>
  <p:sldSz cx="9144000" cy="5143500" type="screen16x9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olKit" id="{F7ECC599-F0F9-48B0-A7A8-BF9F0A801523}">
          <p14:sldIdLst>
            <p14:sldId id="1286"/>
            <p14:sldId id="1152"/>
            <p14:sldId id="965"/>
            <p14:sldId id="1165"/>
            <p14:sldId id="4066"/>
            <p14:sldId id="1155"/>
            <p14:sldId id="4076"/>
            <p14:sldId id="4077"/>
            <p14:sldId id="4098"/>
            <p14:sldId id="4079"/>
            <p14:sldId id="4082"/>
            <p14:sldId id="4095"/>
            <p14:sldId id="4083"/>
            <p14:sldId id="4085"/>
            <p14:sldId id="4086"/>
            <p14:sldId id="4087"/>
            <p14:sldId id="4088"/>
            <p14:sldId id="4089"/>
            <p14:sldId id="4092"/>
            <p14:sldId id="4090"/>
            <p14:sldId id="4097"/>
            <p14:sldId id="4070"/>
            <p14:sldId id="4072"/>
            <p14:sldId id="1028"/>
          </p14:sldIdLst>
        </p14:section>
      </p14:sectionLst>
    </p:ext>
    <p:ext uri="{EFAFB233-063F-42B5-8137-9DF3F51BA10A}">
      <p15:sldGuideLst xmlns:p15="http://schemas.microsoft.com/office/powerpoint/2012/main">
        <p15:guide id="8" pos="2880" userDrawn="1">
          <p15:clr>
            <a:srgbClr val="A4A3A4"/>
          </p15:clr>
        </p15:guide>
        <p15:guide id="9" orient="horz" pos="1476" userDrawn="1">
          <p15:clr>
            <a:srgbClr val="A4A3A4"/>
          </p15:clr>
        </p15:guide>
        <p15:guide id="10" pos="4224" userDrawn="1">
          <p15:clr>
            <a:srgbClr val="A4A3A4"/>
          </p15:clr>
        </p15:guide>
        <p15:guide id="11" pos="1536" userDrawn="1">
          <p15:clr>
            <a:srgbClr val="A4A3A4"/>
          </p15:clr>
        </p15:guide>
        <p15:guide id="12" orient="horz" pos="17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FAB"/>
    <a:srgbClr val="427F64"/>
    <a:srgbClr val="A5A5A5"/>
    <a:srgbClr val="48457E"/>
    <a:srgbClr val="B0BBB9"/>
    <a:srgbClr val="62A1D7"/>
    <a:srgbClr val="767676"/>
    <a:srgbClr val="3B3B3B"/>
    <a:srgbClr val="969696"/>
    <a:srgbClr val="E40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75099E-F42F-4C9F-820C-EA219E51F502}" v="1" dt="2025-06-13T22:09:57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17" autoAdjust="0"/>
    <p:restoredTop sz="88333" autoAdjust="0"/>
  </p:normalViewPr>
  <p:slideViewPr>
    <p:cSldViewPr snapToGrid="0" snapToObjects="1">
      <p:cViewPr varScale="1">
        <p:scale>
          <a:sx n="133" d="100"/>
          <a:sy n="133" d="100"/>
        </p:scale>
        <p:origin x="768" y="80"/>
      </p:cViewPr>
      <p:guideLst>
        <p:guide pos="2880"/>
        <p:guide orient="horz" pos="1476"/>
        <p:guide pos="4224"/>
        <p:guide pos="1536"/>
        <p:guide orient="horz" pos="1764"/>
      </p:guideLst>
    </p:cSldViewPr>
  </p:slideViewPr>
  <p:outlineViewPr>
    <p:cViewPr>
      <p:scale>
        <a:sx n="33" d="100"/>
        <a:sy n="33" d="100"/>
      </p:scale>
      <p:origin x="0" y="-412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-32982"/>
    </p:cViewPr>
  </p:sorterViewPr>
  <p:notesViewPr>
    <p:cSldViewPr snapToGrid="0" snapToObjects="1">
      <p:cViewPr varScale="1">
        <p:scale>
          <a:sx n="119" d="100"/>
          <a:sy n="119" d="100"/>
        </p:scale>
        <p:origin x="4464" y="192"/>
      </p:cViewPr>
      <p:guideLst>
        <p:guide orient="horz" pos="2924"/>
        <p:guide pos="2201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27363" cy="46355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2" y="0"/>
            <a:ext cx="3027363" cy="46355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148E5A2D-7A34-412F-8E9B-EF8BA45F9F34}" type="datetime1">
              <a:rPr lang="en-US" smtClean="0"/>
              <a:t>6/19/2025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18563"/>
            <a:ext cx="3027363" cy="46355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r>
              <a:rPr lang="en-US" dirty="0" err="1"/>
              <a:t>INCOSE.org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2" y="8818563"/>
            <a:ext cx="3027363" cy="46355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5C665FA2-C151-4662-A2E4-7CE245007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454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26833" cy="464185"/>
          </a:xfrm>
          <a:prstGeom prst="rect">
            <a:avLst/>
          </a:prstGeom>
        </p:spPr>
        <p:txBody>
          <a:bodyPr vert="horz" lIns="92540" tIns="46270" rIns="92540" bIns="462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0"/>
            <a:ext cx="3026833" cy="464185"/>
          </a:xfrm>
          <a:prstGeom prst="rect">
            <a:avLst/>
          </a:prstGeom>
        </p:spPr>
        <p:txBody>
          <a:bodyPr vert="horz" lIns="92540" tIns="46270" rIns="92540" bIns="46270" rtlCol="0"/>
          <a:lstStyle>
            <a:lvl1pPr algn="r">
              <a:defRPr sz="1200"/>
            </a:lvl1pPr>
          </a:lstStyle>
          <a:p>
            <a:fld id="{5F334CC7-3019-4315-A940-28CE5A6B4904}" type="datetime1">
              <a:rPr lang="en-US" smtClean="0"/>
              <a:t>6/19/2025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0" tIns="46270" rIns="92540" bIns="462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2540" tIns="46270" rIns="92540" bIns="462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17904"/>
            <a:ext cx="3026833" cy="464185"/>
          </a:xfrm>
          <a:prstGeom prst="rect">
            <a:avLst/>
          </a:prstGeom>
        </p:spPr>
        <p:txBody>
          <a:bodyPr vert="horz" lIns="92540" tIns="46270" rIns="92540" bIns="46270" rtlCol="0" anchor="b"/>
          <a:lstStyle>
            <a:lvl1pPr algn="l">
              <a:defRPr sz="1200"/>
            </a:lvl1pPr>
          </a:lstStyle>
          <a:p>
            <a:r>
              <a:rPr lang="en-US" dirty="0" err="1"/>
              <a:t>INCOSE.org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4"/>
            <a:ext cx="3026833" cy="464185"/>
          </a:xfrm>
          <a:prstGeom prst="rect">
            <a:avLst/>
          </a:prstGeom>
        </p:spPr>
        <p:txBody>
          <a:bodyPr vert="horz" lIns="92540" tIns="46270" rIns="92540" bIns="46270" rtlCol="0" anchor="b"/>
          <a:lstStyle>
            <a:lvl1pPr algn="r">
              <a:defRPr sz="1200"/>
            </a:lvl1pPr>
          </a:lstStyle>
          <a:p>
            <a:fld id="{F55EC67E-402D-4FA6-937E-816E2584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411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Slalom</a:t>
            </a:r>
          </a:p>
        </p:txBody>
      </p:sp>
    </p:spTree>
    <p:extLst>
      <p:ext uri="{BB962C8B-B14F-4D97-AF65-F5344CB8AC3E}">
        <p14:creationId xmlns:p14="http://schemas.microsoft.com/office/powerpoint/2010/main" val="960959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INCOSE.org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2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F225E-9E93-480E-8E81-CF722291B4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332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INCOSE.org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68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INCOSE.org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01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INCOSE.org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78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E963C-1534-4F8D-B2A7-66D81AA259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547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INCOSE.org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47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69AC7-D53B-B355-64E4-F24F3BDA0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0D26E6-E4B9-BF4A-CCBF-77BF7A10F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D346F-38A4-3086-96DE-781C8E6E0A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75B16-9DBC-9F38-6880-F7B4A6712BF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Slalom</a:t>
            </a:r>
          </a:p>
        </p:txBody>
      </p:sp>
    </p:spTree>
    <p:extLst>
      <p:ext uri="{BB962C8B-B14F-4D97-AF65-F5344CB8AC3E}">
        <p14:creationId xmlns:p14="http://schemas.microsoft.com/office/powerpoint/2010/main" val="3204657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Slalom</a:t>
            </a:r>
          </a:p>
        </p:txBody>
      </p:sp>
    </p:spTree>
    <p:extLst>
      <p:ext uri="{BB962C8B-B14F-4D97-AF65-F5344CB8AC3E}">
        <p14:creationId xmlns:p14="http://schemas.microsoft.com/office/powerpoint/2010/main" val="265004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Slalom</a:t>
            </a:r>
          </a:p>
        </p:txBody>
      </p:sp>
    </p:spTree>
    <p:extLst>
      <p:ext uri="{BB962C8B-B14F-4D97-AF65-F5344CB8AC3E}">
        <p14:creationId xmlns:p14="http://schemas.microsoft.com/office/powerpoint/2010/main" val="363287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INCOSE.org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82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4AD61-9F59-7953-7598-2BA0296A1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CB3EBA-80EA-FA2D-11A4-D15C8EEB8C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E93E2A-1A1B-0036-78D8-38AF3A0D3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4C090-CD63-5E0A-CF17-C19628388E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INCOSE.org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81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INCOSE.org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4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INCOSE.org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28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F225E-9E93-480E-8E81-CF722291B4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422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INCOSE.org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34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E963C-1534-4F8D-B2A7-66D81AA259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19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COSE 2022 Base Template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76657" y="546221"/>
            <a:ext cx="4044543" cy="1095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SzPct val="110000"/>
            </a:pPr>
            <a:r>
              <a:rPr lang="en-US" sz="2000" b="0" dirty="0">
                <a:gradFill>
                  <a:gsLst>
                    <a:gs pos="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INCOSE 2022</a:t>
            </a:r>
            <a:r>
              <a:rPr lang="en-US" sz="2000" b="0" baseline="0" dirty="0">
                <a:gradFill>
                  <a:gsLst>
                    <a:gs pos="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Template and Toolkit</a:t>
            </a:r>
            <a:endParaRPr lang="en-US" sz="1200" b="0" baseline="0" dirty="0">
              <a:gradFill>
                <a:gsLst>
                  <a:gs pos="0">
                    <a:schemeClr val="bg1"/>
                  </a:gs>
                  <a:gs pos="99000">
                    <a:schemeClr val="bg1"/>
                  </a:gs>
                </a:gsLst>
                <a:lin ang="54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SzPct val="110000"/>
            </a:pPr>
            <a:endParaRPr lang="en-US" sz="1200" b="0" baseline="0" dirty="0">
              <a:gradFill>
                <a:gsLst>
                  <a:gs pos="0">
                    <a:schemeClr val="bg1"/>
                  </a:gs>
                  <a:gs pos="99000">
                    <a:schemeClr val="bg1"/>
                  </a:gs>
                </a:gsLst>
                <a:lin ang="54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SzPct val="110000"/>
            </a:pPr>
            <a:r>
              <a:rPr lang="en-US" sz="1200" b="0" baseline="0" dirty="0">
                <a:gradFill>
                  <a:gsLst>
                    <a:gs pos="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The following slides are intended as a template for adding content. Use this deck as a resource, while crafting your presentation or document.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64753-4885-6A66-C349-79B72ABC274E}"/>
              </a:ext>
            </a:extLst>
          </p:cNvPr>
          <p:cNvSpPr txBox="1"/>
          <p:nvPr userDrawn="1"/>
        </p:nvSpPr>
        <p:spPr>
          <a:xfrm>
            <a:off x="422564" y="2051911"/>
            <a:ext cx="1530927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Toolkit . . . 2 – 29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Brand . . . 50 – 53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Icons . . . 54 – 58 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Maps . . . 59 – 65</a:t>
            </a:r>
          </a:p>
        </p:txBody>
      </p:sp>
    </p:spTree>
    <p:extLst>
      <p:ext uri="{BB962C8B-B14F-4D97-AF65-F5344CB8AC3E}">
        <p14:creationId xmlns:p14="http://schemas.microsoft.com/office/powerpoint/2010/main" val="378580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</p:spPr>
        <p:txBody>
          <a:bodyPr vert="horz" wrap="square" lIns="0" tIns="914400" rIns="0" bIns="45720" rtlCol="0" anchor="ctr">
            <a:noAutofit/>
          </a:bodyPr>
          <a:lstStyle>
            <a:lvl1pPr marL="0" indent="0" algn="ct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/>
              <a:t>Click icon to add picture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6852" y="438150"/>
            <a:ext cx="3293618" cy="2312253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0" spc="-150" baseline="0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text to edit master style 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53194470-EBBE-42DA-EAEF-AF95C99E9F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2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dark">
    <p:bg>
      <p:bgPr>
        <a:solidFill>
          <a:srgbClr val="2B6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6852" y="438150"/>
            <a:ext cx="3293618" cy="23122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150" baseline="0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text to edit master style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9" y="518433"/>
            <a:ext cx="3308555" cy="2212971"/>
          </a:xfrm>
        </p:spPr>
        <p:txBody>
          <a:bodyPr tIns="0" bIns="0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173037" indent="0">
              <a:buNone/>
              <a:defRPr>
                <a:solidFill>
                  <a:schemeClr val="accent6"/>
                </a:solidFill>
              </a:defRPr>
            </a:lvl2pPr>
            <a:lvl3pPr marL="323850" indent="0">
              <a:buNone/>
              <a:defRPr>
                <a:solidFill>
                  <a:schemeClr val="accent6"/>
                </a:solidFill>
              </a:defRPr>
            </a:lvl3pPr>
            <a:lvl4pPr marL="457200" indent="0">
              <a:buNone/>
              <a:defRPr>
                <a:solidFill>
                  <a:schemeClr val="accent6"/>
                </a:solidFill>
              </a:defRPr>
            </a:lvl4pPr>
            <a:lvl5pPr marL="593725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880554" y="4560147"/>
            <a:ext cx="805350" cy="1714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800" spc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spc="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4B0395F-8DB5-172B-8487-4B3343CA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3628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6852" y="438150"/>
            <a:ext cx="3225038" cy="23122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150" baseline="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text to edit master style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86748" y="518433"/>
            <a:ext cx="3267634" cy="2506435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603376"/>
            <a:ext cx="1823085" cy="106456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022380AE-2738-9168-DCD2-BA92646BEA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B6D04A-DBF1-1DAF-B1A8-C532E5322231}"/>
              </a:ext>
            </a:extLst>
          </p:cNvPr>
          <p:cNvSpPr txBox="1"/>
          <p:nvPr userDrawn="1"/>
        </p:nvSpPr>
        <p:spPr>
          <a:xfrm>
            <a:off x="7880554" y="4560147"/>
            <a:ext cx="805350" cy="1714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800" spc="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spc="0" baseline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63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divider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6851" y="1938770"/>
            <a:ext cx="6396343" cy="12659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0" spc="-150" baseline="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text to edit master style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6725" y="3282950"/>
            <a:ext cx="6396038" cy="987425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AutoNum type="arabicParenR"/>
              <a:defRPr>
                <a:solidFill>
                  <a:schemeClr val="accent1"/>
                </a:solidFill>
              </a:defRPr>
            </a:lvl1pPr>
          </a:lstStyle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200" b="0" spc="0" baseline="0" dirty="0">
                <a:solidFill>
                  <a:schemeClr val="accent4"/>
                </a:solidFill>
              </a:rPr>
              <a:t>Agenda item</a:t>
            </a:r>
          </a:p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200" b="0" spc="0" baseline="0" dirty="0">
                <a:solidFill>
                  <a:schemeClr val="accent4"/>
                </a:solidFill>
              </a:rPr>
              <a:t>Agenda item</a:t>
            </a:r>
          </a:p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200" b="0" spc="0" baseline="0" dirty="0">
                <a:solidFill>
                  <a:schemeClr val="accent4"/>
                </a:solidFill>
              </a:rPr>
              <a:t>Agenda item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603376"/>
            <a:ext cx="1823085" cy="106456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04798E1B-ADCA-D1E3-4F8D-CF64011DD2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166E5E-98C9-26D5-CB5F-5C31DA01193A}"/>
              </a:ext>
            </a:extLst>
          </p:cNvPr>
          <p:cNvSpPr txBox="1"/>
          <p:nvPr userDrawn="1"/>
        </p:nvSpPr>
        <p:spPr>
          <a:xfrm>
            <a:off x="7880554" y="4560147"/>
            <a:ext cx="805350" cy="1714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800" spc="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spc="0" baseline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31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_divider_gra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6851" y="1938770"/>
            <a:ext cx="6396343" cy="12659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text to edit master style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6725" y="3282950"/>
            <a:ext cx="6396038" cy="987425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750"/>
              </a:spcBef>
              <a:buClr>
                <a:schemeClr val="accent4"/>
              </a:buClr>
              <a:buAutoNum type="arabicParenR"/>
              <a:defRPr>
                <a:solidFill>
                  <a:schemeClr val="tx1"/>
                </a:solidFill>
              </a:defRPr>
            </a:lvl1pPr>
          </a:lstStyle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200" b="0" spc="0" baseline="0" dirty="0">
                <a:solidFill>
                  <a:schemeClr val="accent4"/>
                </a:solidFill>
              </a:rPr>
              <a:t>Agenda item</a:t>
            </a:r>
          </a:p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200" b="0" spc="0" baseline="0" dirty="0">
                <a:solidFill>
                  <a:schemeClr val="accent4"/>
                </a:solidFill>
              </a:rPr>
              <a:t>Agenda item</a:t>
            </a:r>
          </a:p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200" b="0" spc="0" baseline="0" dirty="0">
                <a:solidFill>
                  <a:schemeClr val="accent4"/>
                </a:solidFill>
              </a:rPr>
              <a:t>Agenda item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612340"/>
            <a:ext cx="1823085" cy="97491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7096A39F-F5A3-BFD9-2595-954328C7A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419937-7B67-A338-7364-EFEA1F010BA9}"/>
              </a:ext>
            </a:extLst>
          </p:cNvPr>
          <p:cNvSpPr txBox="1"/>
          <p:nvPr userDrawn="1"/>
        </p:nvSpPr>
        <p:spPr>
          <a:xfrm>
            <a:off x="7880554" y="4560147"/>
            <a:ext cx="805350" cy="1714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800" spc="0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spc="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39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5187" y="894740"/>
            <a:ext cx="8219717" cy="170816"/>
          </a:xfrm>
        </p:spPr>
        <p:txBody>
          <a:bodyPr tIns="0"/>
          <a:lstStyle>
            <a:lvl1pPr marL="0" indent="0">
              <a:buNone/>
              <a:defRPr lang="en-US" sz="1100" kern="1200" spc="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5138" y="438150"/>
            <a:ext cx="8221662" cy="368300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1" spc="-70" baseline="0">
                <a:solidFill>
                  <a:schemeClr val="accent3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Insert slide title here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725" y="4616824"/>
            <a:ext cx="1823085" cy="9300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66725" y="1206500"/>
            <a:ext cx="8220075" cy="2820988"/>
          </a:xfrm>
        </p:spPr>
        <p:txBody>
          <a:bodyPr/>
          <a:lstStyle>
            <a:lvl1pPr>
              <a:defRPr sz="1050">
                <a:solidFill>
                  <a:schemeClr val="accent5"/>
                </a:solidFill>
              </a:defRPr>
            </a:lvl1pPr>
            <a:lvl2pPr>
              <a:defRPr sz="1000">
                <a:solidFill>
                  <a:schemeClr val="accent5"/>
                </a:solidFill>
              </a:defRPr>
            </a:lvl2pPr>
            <a:lvl3pPr>
              <a:defRPr sz="900">
                <a:solidFill>
                  <a:schemeClr val="accent5"/>
                </a:solidFill>
              </a:defRPr>
            </a:lvl3pPr>
            <a:lvl4pPr>
              <a:defRPr sz="800">
                <a:solidFill>
                  <a:schemeClr val="accent5"/>
                </a:solidFill>
              </a:defRPr>
            </a:lvl4pPr>
            <a:lvl5pPr>
              <a:defRPr sz="8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41427D40-BA53-6267-DC92-FBAA953C8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52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5138" y="438150"/>
            <a:ext cx="8221662" cy="368300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1" spc="-70" baseline="0">
                <a:solidFill>
                  <a:schemeClr val="accent3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Insert slide title here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5187" y="894740"/>
            <a:ext cx="8219717" cy="170816"/>
          </a:xfrm>
        </p:spPr>
        <p:txBody>
          <a:bodyPr tIns="0"/>
          <a:lstStyle>
            <a:lvl1pPr marL="0" indent="0">
              <a:buNone/>
              <a:defRPr lang="en-US" sz="110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725" y="4612340"/>
            <a:ext cx="1823085" cy="97491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66725" y="1206500"/>
            <a:ext cx="8220075" cy="2820988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E3F4E2A5-4A9C-FF2D-7132-7293CB3F9A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69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dark">
    <p:bg>
      <p:bgPr>
        <a:solidFill>
          <a:srgbClr val="2B6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5138" y="438150"/>
            <a:ext cx="8221662" cy="368300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1" spc="-70" baseline="0">
                <a:solidFill>
                  <a:schemeClr val="tx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Insert slide title here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5187" y="894740"/>
            <a:ext cx="8219717" cy="170816"/>
          </a:xfrm>
        </p:spPr>
        <p:txBody>
          <a:bodyPr tIns="0"/>
          <a:lstStyle>
            <a:lvl1pPr marL="0" indent="0">
              <a:buNone/>
              <a:defRPr lang="en-US" sz="110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725" y="4612340"/>
            <a:ext cx="1823085" cy="97491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66725" y="1206500"/>
            <a:ext cx="8220075" cy="2820988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061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bold_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4" y="1488137"/>
            <a:ext cx="2274660" cy="3062171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 lang="en-US" sz="110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41223"/>
            <a:ext cx="3273117" cy="949858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621306"/>
            <a:ext cx="1823085" cy="88526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7A744CAA-2D0F-071C-F666-B4CE39FAC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01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bold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41223"/>
            <a:ext cx="3273117" cy="949858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4" y="1488137"/>
            <a:ext cx="2274660" cy="3062171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 lang="en-US" sz="110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10CA0DC-A0FC-36C9-65E1-1BE3BFB45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1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8151"/>
            <a:ext cx="4114800" cy="241329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68574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7200" b="1" kern="1200" spc="-200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66006" y="2963122"/>
            <a:ext cx="4105994" cy="1132629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378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Enter a subtitle here. 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6" y="4447236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B32E02D-29DC-15CF-1587-28CDCA13D8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8F67DE-7F29-7652-E4EE-002C300632A0}"/>
              </a:ext>
            </a:extLst>
          </p:cNvPr>
          <p:cNvSpPr txBox="1"/>
          <p:nvPr userDrawn="1"/>
        </p:nvSpPr>
        <p:spPr>
          <a:xfrm>
            <a:off x="8247888" y="4687824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US" sz="14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31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bold_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38150"/>
            <a:ext cx="3273117" cy="949858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4" y="1488137"/>
            <a:ext cx="2274660" cy="3062171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 lang="en-US" sz="110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10A029A1-738F-4424-8190-22CEFD3D6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19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_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82478" y="438150"/>
            <a:ext cx="3196272" cy="3503613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856" y="438150"/>
            <a:ext cx="3055584" cy="2231970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DD8F1930-8F7D-53B7-D243-5F86C7257E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14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_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82478" y="438150"/>
            <a:ext cx="3196272" cy="3503613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0" baseline="0" dirty="0" smtClean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856" y="438150"/>
            <a:ext cx="3055584" cy="2231970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67877606-F0F0-8E27-8329-619F138027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79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_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82478" y="438150"/>
            <a:ext cx="3196272" cy="3503613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856" y="438150"/>
            <a:ext cx="3055584" cy="2231970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DC4BB853-1870-1DB8-C749-322915B35F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80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ic background">
    <p:bg>
      <p:bgPr>
        <a:solidFill>
          <a:srgbClr val="2B6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914400" rIns="0" bIns="45720" rtlCol="0" anchor="ctr">
            <a:noAutofit/>
          </a:bodyPr>
          <a:lstStyle>
            <a:lvl1pPr marL="0" indent="0" algn="ct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05140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subhead_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2B6FAB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 dirty="0"/>
              <a:t>Click icon to add picture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4" y="1477280"/>
            <a:ext cx="3273116" cy="847455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 lang="en-US" sz="1100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38150"/>
            <a:ext cx="3273117" cy="908685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this text box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5EF3DE71-F3FD-DAF8-2251-67DEE0C6B4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6D98FC-A04F-F001-C845-DA1647943D51}"/>
              </a:ext>
            </a:extLst>
          </p:cNvPr>
          <p:cNvSpPr txBox="1"/>
          <p:nvPr userDrawn="1"/>
        </p:nvSpPr>
        <p:spPr>
          <a:xfrm>
            <a:off x="7880554" y="4560147"/>
            <a:ext cx="805350" cy="1714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800" spc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spc="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54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floating photo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073358" y="1987267"/>
            <a:ext cx="2309339" cy="1514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dirty="0" err="1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537466" y="1066800"/>
            <a:ext cx="3150178" cy="199091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 dirty="0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38151"/>
            <a:ext cx="3273117" cy="4066614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this text box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90AF9485-0EA5-707D-7D9F-E99DFB8F4E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40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_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978400" y="1066800"/>
            <a:ext cx="4165600" cy="2184400"/>
          </a:xfr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GB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4" y="1559195"/>
            <a:ext cx="3273116" cy="695055"/>
          </a:xfrm>
        </p:spPr>
        <p:txBody>
          <a:bodyPr tIns="0"/>
          <a:lstStyle>
            <a:lvl1pPr marL="0" indent="0">
              <a:buNone/>
              <a:defRPr lang="en-US" sz="1400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520065"/>
            <a:ext cx="3273117" cy="908685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this text box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494" y="2473596"/>
            <a:ext cx="3273116" cy="2013240"/>
          </a:xfrm>
        </p:spPr>
        <p:txBody>
          <a:bodyPr tIns="0"/>
          <a:lstStyle>
            <a:lvl1pPr marL="285750" indent="-28575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1400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285750" lvl="0" indent="-2857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731B5923-4F5C-85A7-D484-69877BF48E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98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195888" y="3752850"/>
            <a:ext cx="3948111" cy="13895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GB" sz="1400" spc="100" dirty="0" err="1">
              <a:solidFill>
                <a:schemeClr val="bg1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929313" y="2613025"/>
            <a:ext cx="3214687" cy="2530475"/>
          </a:xfr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tabLst/>
              <a:defRPr lang="en-GB" dirty="0">
                <a:solidFill>
                  <a:schemeClr val="bg1"/>
                </a:solidFill>
              </a:defRPr>
            </a:lvl1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10000"/>
              <a:tabLst/>
              <a:defRPr/>
            </a:pPr>
            <a:r>
              <a:rPr lang="en-US" dirty="0"/>
              <a:t>Click icon to add picture</a:t>
            </a:r>
          </a:p>
          <a:p>
            <a:pPr marL="171450" lvl="0" indent="-171450" algn="ctr"/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986090" y="536215"/>
            <a:ext cx="2743200" cy="2743200"/>
          </a:xfrm>
          <a:prstGeom prst="ellipse">
            <a:avLst/>
          </a:prstGeo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GB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 dirty="0"/>
              <a:t>Click icon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10314AF3-8494-FCAF-37A3-7AE7C2C250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AF7FCA-7728-365A-AB5C-E07378312926}"/>
              </a:ext>
            </a:extLst>
          </p:cNvPr>
          <p:cNvSpPr txBox="1"/>
          <p:nvPr userDrawn="1"/>
        </p:nvSpPr>
        <p:spPr>
          <a:xfrm>
            <a:off x="7880554" y="4560147"/>
            <a:ext cx="805350" cy="1714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800" spc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spc="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85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_title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000250" y="514350"/>
            <a:ext cx="4751057" cy="2886757"/>
          </a:xfrm>
          <a:prstGeom prst="rect">
            <a:avLst/>
          </a:prstGeom>
          <a:solidFill>
            <a:schemeClr val="tx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dirty="0" err="1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686050" y="1066799"/>
            <a:ext cx="6471201" cy="3001619"/>
          </a:xfr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GB" dirty="0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 dirty="0"/>
              <a:t>Click icon to add picture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2004666"/>
            <a:ext cx="4107507" cy="2063751"/>
          </a:xfrm>
          <a:solidFill>
            <a:schemeClr val="bg1"/>
          </a:solidFill>
        </p:spPr>
        <p:txBody>
          <a:bodyPr tIns="0" bIns="0"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None/>
              <a:defRPr lang="en-US" sz="44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735042"/>
            <a:ext cx="3816350" cy="5048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marL="173037" indent="0">
              <a:buNone/>
              <a:defRPr>
                <a:solidFill>
                  <a:schemeClr val="accent5"/>
                </a:solidFill>
              </a:defRPr>
            </a:lvl2pPr>
            <a:lvl3pPr marL="323850" indent="0">
              <a:buNone/>
              <a:defRPr>
                <a:solidFill>
                  <a:schemeClr val="accent5"/>
                </a:solidFill>
              </a:defRPr>
            </a:lvl3pPr>
            <a:lvl4pPr marL="457200" indent="0">
              <a:buNone/>
              <a:defRPr>
                <a:solidFill>
                  <a:schemeClr val="accent5"/>
                </a:solidFill>
              </a:defRPr>
            </a:lvl4pPr>
            <a:lvl5pPr marL="593725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9AD0001E-19C8-EA6F-69A2-F3605F0C65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2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4114800" cy="241329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68576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1" kern="1200" spc="-200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66006" y="2963121"/>
            <a:ext cx="4105994" cy="113262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Enter a subtitle here. 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EED10D10-20F1-B691-1E01-01FB9782E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3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880711" y="645617"/>
            <a:ext cx="4363050" cy="1990358"/>
          </a:xfrm>
          <a:prstGeom prst="rect">
            <a:avLst/>
          </a:prstGeom>
          <a:solidFill>
            <a:schemeClr val="tx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dirty="0" err="1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36650" y="1066799"/>
            <a:ext cx="5676900" cy="2678998"/>
          </a:xfr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GB" dirty="0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 dirty="0"/>
              <a:t>Click icon to add picture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429191" y="3246283"/>
            <a:ext cx="5959159" cy="1380784"/>
          </a:xfrm>
          <a:solidFill>
            <a:schemeClr val="bg1"/>
          </a:solidFill>
        </p:spPr>
        <p:txBody>
          <a:bodyPr lIns="274320" tIns="228600"/>
          <a:lstStyle>
            <a:lvl1pPr marL="0" indent="0">
              <a:buNone/>
              <a:defRPr lang="en-GB" sz="2400" b="1" kern="0" spc="-10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00C899AD-D752-B4FE-8C7C-2B537B3DE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33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two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72000" y="641350"/>
            <a:ext cx="1409700" cy="1409700"/>
          </a:xfrm>
          <a:prstGeom prst="ellipse">
            <a:avLst/>
          </a:prstGeo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>
              <a:defRPr lang="en-GB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4" y="1485064"/>
            <a:ext cx="3273116" cy="847455"/>
          </a:xfrm>
        </p:spPr>
        <p:txBody>
          <a:bodyPr tIns="0"/>
          <a:lstStyle>
            <a:lvl1pPr marL="0" indent="0">
              <a:buNone/>
              <a:defRPr lang="en-US" sz="1100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38150"/>
            <a:ext cx="3273117" cy="949858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572000" y="2757472"/>
            <a:ext cx="1409700" cy="1409700"/>
          </a:xfrm>
          <a:prstGeom prst="ellipse">
            <a:avLst/>
          </a:prstGeo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tabLst/>
              <a:defRPr lang="en-GB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48400" y="641350"/>
            <a:ext cx="2438400" cy="339725"/>
          </a:xfrm>
        </p:spPr>
        <p:txBody>
          <a:bodyPr/>
          <a:lstStyle>
            <a:lvl1pPr marL="0" indent="0">
              <a:buNone/>
              <a:defRPr sz="1400"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48400" y="981076"/>
            <a:ext cx="2438400" cy="266700"/>
          </a:xfrm>
        </p:spPr>
        <p:txBody>
          <a:bodyPr/>
          <a:lstStyle>
            <a:lvl1pPr marL="0" indent="0"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248400" y="1247776"/>
            <a:ext cx="2438400" cy="803273"/>
          </a:xfrm>
        </p:spPr>
        <p:txBody>
          <a:bodyPr tIns="0" bIns="0"/>
          <a:lstStyle>
            <a:lvl1pPr marL="0" indent="0">
              <a:lnSpc>
                <a:spcPct val="150000"/>
              </a:lnSpc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248400" y="2757473"/>
            <a:ext cx="2438400" cy="339725"/>
          </a:xfrm>
        </p:spPr>
        <p:txBody>
          <a:bodyPr/>
          <a:lstStyle>
            <a:lvl1pPr marL="0" indent="0">
              <a:buNone/>
              <a:defRPr sz="1400"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GB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248400" y="3097199"/>
            <a:ext cx="2438400" cy="266700"/>
          </a:xfrm>
        </p:spPr>
        <p:txBody>
          <a:bodyPr/>
          <a:lstStyle>
            <a:lvl1pPr marL="0" indent="0"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248400" y="3363899"/>
            <a:ext cx="2438400" cy="803273"/>
          </a:xfrm>
        </p:spPr>
        <p:txBody>
          <a:bodyPr tIns="0" bIns="0"/>
          <a:lstStyle>
            <a:lvl1pPr marL="0" indent="0">
              <a:lnSpc>
                <a:spcPct val="150000"/>
              </a:lnSpc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D499B4D-93D3-AD3E-565C-238A910C1F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43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8382" y="1350140"/>
            <a:ext cx="1146068" cy="1146068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549739" y="1350140"/>
            <a:ext cx="1146068" cy="1146068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76131" y="1350140"/>
            <a:ext cx="1146068" cy="1146068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602520" y="1350140"/>
            <a:ext cx="1146068" cy="1146068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78382" y="2712043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8382" y="2945323"/>
            <a:ext cx="1575714" cy="120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i="0" spc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549739" y="2712043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2549739" y="2945323"/>
            <a:ext cx="1575714" cy="120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i="0" spc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4576131" y="2712043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4576131" y="2945323"/>
            <a:ext cx="1575714" cy="120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i="0" spc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6602520" y="2712043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6602520" y="2945323"/>
            <a:ext cx="1575714" cy="120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i="0" spc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44732"/>
            <a:ext cx="8229600" cy="337614"/>
          </a:xfrm>
        </p:spPr>
        <p:txBody>
          <a:bodyPr vert="horz" wrap="square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400" b="1" kern="0" spc="-70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Insert slide 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5F71E103-34FC-C973-CEED-818CAED70B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83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bi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" y="438150"/>
            <a:ext cx="1900238" cy="1866900"/>
          </a:xfr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GB" dirty="0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 dirty="0"/>
              <a:t>Click icon to add picture</a:t>
            </a:r>
          </a:p>
          <a:p>
            <a:pPr marL="173038" lvl="0" indent="-173038" algn="ctr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E135E4BC-F737-F898-56CB-B286DF6366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36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8529DE0E-848E-2426-0676-117DB2B261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8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ark">
    <p:bg>
      <p:bgPr>
        <a:solidFill>
          <a:srgbClr val="2B6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5F7ABFF-241B-CE08-0E0F-2AA3E115BC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27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napsho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1066800"/>
            <a:ext cx="6336357" cy="730250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0" spc="-10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this text box. Try to keep to two lines of text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64494" y="1819247"/>
            <a:ext cx="6336356" cy="223556"/>
          </a:xfrm>
        </p:spPr>
        <p:txBody>
          <a:bodyPr tIns="0"/>
          <a:lstStyle>
            <a:lvl1pPr marL="0" indent="0">
              <a:lnSpc>
                <a:spcPct val="120000"/>
              </a:lnSpc>
              <a:buNone/>
              <a:defRPr lang="en-US" sz="1100" kern="1200" spc="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Enter text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465138" y="2387600"/>
            <a:ext cx="2058987" cy="2032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None/>
              <a:defRPr lang="en-GB" sz="1400" b="1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Why</a:t>
            </a:r>
            <a:endParaRPr lang="en-GB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3398838" y="2387600"/>
            <a:ext cx="2058987" cy="2032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None/>
              <a:defRPr lang="en-GB" sz="1400" b="1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What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6231818" y="2387600"/>
            <a:ext cx="2058987" cy="2032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None/>
              <a:defRPr lang="en-GB" sz="1400" b="1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Wow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7" hasCustomPrompt="1"/>
          </p:nvPr>
        </p:nvSpPr>
        <p:spPr>
          <a:xfrm>
            <a:off x="465138" y="2675246"/>
            <a:ext cx="2454982" cy="1630054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None/>
              <a:defRPr lang="en-GB" sz="9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398838" y="2675246"/>
            <a:ext cx="2454982" cy="1630054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None/>
              <a:defRPr lang="en-GB" sz="9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6231818" y="2675246"/>
            <a:ext cx="2454982" cy="1630054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None/>
              <a:defRPr lang="en-GB" sz="9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E648D30-2A3F-9735-8580-771BAC548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64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_metric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1" y="1108301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5961059" y="676937"/>
            <a:ext cx="1118877" cy="376238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2800" b="1" kern="0" spc="-15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1B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961059" y="1108301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7350117" y="676937"/>
            <a:ext cx="1118877" cy="376238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2800" b="1" kern="0" spc="-15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100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7350117" y="1108301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1" y="676937"/>
            <a:ext cx="1118877" cy="376238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2800" b="1" kern="0" spc="-15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1,000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0" y="4596644"/>
            <a:ext cx="2076456" cy="193899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100" kern="1200" baseline="300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r" defTabSz="914400" rtl="0" eaLnBrk="1" latinLnBrk="0" hangingPunct="1">
              <a:defRPr lang="en-US" sz="1100" kern="12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Contact: Enter name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4572000" y="2064881"/>
            <a:ext cx="2349182" cy="75518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1855310"/>
            <a:ext cx="2349182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7350117" y="2058085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7350117" y="1848513"/>
            <a:ext cx="1118877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0" y="3184216"/>
            <a:ext cx="2349182" cy="81218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4572000" y="2974645"/>
            <a:ext cx="2349182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7350117" y="2669876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7350117" y="2460304"/>
            <a:ext cx="1118877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464494" y="1738594"/>
            <a:ext cx="3770956" cy="1704412"/>
          </a:xfrm>
        </p:spPr>
        <p:txBody>
          <a:bodyPr tIns="0"/>
          <a:lstStyle>
            <a:lvl1pPr marL="0" indent="0">
              <a:lnSpc>
                <a:spcPct val="120000"/>
              </a:lnSpc>
              <a:buNone/>
              <a:defRPr lang="en-US" sz="1100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38150"/>
            <a:ext cx="3770957" cy="1257300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0" spc="-10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this text box. Try to keep to three lines of text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9477E3BF-541F-CB70-04E9-9340599A84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83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_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700906" y="4596644"/>
            <a:ext cx="2076456" cy="193899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100" kern="1200" baseline="300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r" defTabSz="914400" rtl="0" eaLnBrk="1" latinLnBrk="0" hangingPunct="1">
              <a:defRPr lang="en-US" sz="1100" kern="12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Contact: Enter name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38150"/>
            <a:ext cx="3770957" cy="1257300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0" spc="-10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this text box. Try to keep to three lines of text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4700906" y="2253251"/>
            <a:ext cx="2349182" cy="75518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700906" y="2043680"/>
            <a:ext cx="2349182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2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7479023" y="2246455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7479023" y="2036883"/>
            <a:ext cx="1118877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2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4700906" y="3372586"/>
            <a:ext cx="2349182" cy="40927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4700906" y="3163015"/>
            <a:ext cx="2349182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2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7479023" y="2858246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7479023" y="2648674"/>
            <a:ext cx="1118877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2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699000" y="670091"/>
            <a:ext cx="3898900" cy="1114259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Here’s a place for your quote. We recommend to keep it short. Maybe about this long.”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483100" y="670091"/>
            <a:ext cx="431800" cy="40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GB" sz="20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464494" y="1738594"/>
            <a:ext cx="3770956" cy="1704412"/>
          </a:xfrm>
        </p:spPr>
        <p:txBody>
          <a:bodyPr tIns="0"/>
          <a:lstStyle>
            <a:lvl1pPr marL="0" indent="0">
              <a:lnSpc>
                <a:spcPct val="120000"/>
              </a:lnSpc>
              <a:buNone/>
              <a:defRPr lang="en-US" sz="1100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663B4777-9C11-B7AE-60E4-19C4D4B7C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22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 userDrawn="1"/>
        </p:nvSpPr>
        <p:spPr bwMode="blackWhite">
          <a:xfrm>
            <a:off x="1831837" y="4525456"/>
            <a:ext cx="5480327" cy="25577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34285" rIns="0" bIns="137160" anchor="b" anchorCtr="0">
            <a:spAutoFit/>
          </a:bodyPr>
          <a:lstStyle/>
          <a:p>
            <a:pPr algn="ctr" defTabSz="685574" eaLnBrk="0" hangingPunct="0">
              <a:lnSpc>
                <a:spcPts val="675"/>
              </a:lnSpc>
              <a:defRPr/>
            </a:pPr>
            <a:r>
              <a:rPr lang="en-US" sz="5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INCOSE, LLC. All rights reserved. 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47B22BB-9E4A-C6FB-0F89-02F7148137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793" y="1734033"/>
            <a:ext cx="2566414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_whit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4114800" cy="241329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68576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1" kern="1200" spc="-200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66006" y="2963121"/>
            <a:ext cx="4105994" cy="113262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Enter a subtitle here. 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7DBA26D-B73E-7F0A-3221-C414C5C258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379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8F6BFEB-A9CC-5711-9FA1-A3C2014BA4F3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1831837" y="4525456"/>
            <a:ext cx="5480327" cy="25577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34285" rIns="0" bIns="137160" anchor="b" anchorCtr="0">
            <a:spAutoFit/>
          </a:bodyPr>
          <a:lstStyle/>
          <a:p>
            <a:pPr algn="ctr" defTabSz="685574" eaLnBrk="0" hangingPunct="0">
              <a:lnSpc>
                <a:spcPts val="675"/>
              </a:lnSpc>
              <a:defRPr/>
            </a:pPr>
            <a:r>
              <a:rPr lang="en-US" sz="5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INCOSE, LLC. All rights reserved. 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6DAAAD15-9988-46F1-806D-7E5457709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793" y="1734033"/>
            <a:ext cx="2566414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56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 userDrawn="1"/>
        </p:nvSpPr>
        <p:spPr bwMode="blackWhite">
          <a:xfrm>
            <a:off x="466894" y="1642997"/>
            <a:ext cx="2566929" cy="25577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34285" rIns="0" bIns="137160" anchor="b" anchorCtr="0">
            <a:spAutoFit/>
          </a:bodyPr>
          <a:lstStyle/>
          <a:p>
            <a:pPr defTabSz="685574" eaLnBrk="0" hangingPunct="0">
              <a:lnSpc>
                <a:spcPts val="675"/>
              </a:lnSpc>
              <a:defRPr/>
            </a:pPr>
            <a:r>
              <a:rPr lang="en-US" sz="525" dirty="0">
                <a:gradFill>
                  <a:gsLst>
                    <a:gs pos="5417">
                      <a:srgbClr val="FFFFFF"/>
                    </a:gs>
                    <a:gs pos="13333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© 2022 INCOSE. All rights reserved.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63269" y="1926053"/>
            <a:ext cx="812082" cy="20774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defTabSz="685755"/>
            <a:r>
              <a:rPr lang="en-AU" sz="1050" spc="75" dirty="0" err="1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incose.org</a:t>
            </a:r>
            <a:endParaRPr lang="en-AU" sz="1050" spc="75" dirty="0">
              <a:solidFill>
                <a:schemeClr val="tx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064446F0-B8FF-600B-3876-7E8BAB58E3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1" y="331600"/>
            <a:ext cx="1549743" cy="101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9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4114800" cy="241329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68576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1" kern="1200" spc="-200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963121"/>
            <a:ext cx="4114800" cy="113262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Enter a subtitle here.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D2D195B7-999E-1E35-2F68-384F54A0E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_dark blank">
    <p:bg>
      <p:bgPr>
        <a:solidFill>
          <a:srgbClr val="2B6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4114800" cy="241329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68576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1" kern="1200" spc="-200" baseline="0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963121"/>
            <a:ext cx="4114800" cy="113262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Enter a subtitle here.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D516102F-0ED5-D974-2554-2006EA911A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0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917" y="438150"/>
            <a:ext cx="3656884" cy="889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Insert title here. In this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1010" y="1496844"/>
            <a:ext cx="3657600" cy="671512"/>
          </a:xfrm>
        </p:spPr>
        <p:txBody>
          <a:bodyPr anchor="t"/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1C8C370-A457-DE56-248F-D66B51708E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61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917" y="438150"/>
            <a:ext cx="3656884" cy="889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Insert title here. In this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1010" y="1496844"/>
            <a:ext cx="3657600" cy="671512"/>
          </a:xfrm>
        </p:spPr>
        <p:txBody>
          <a:bodyPr anchor="t"/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03E49E74-D8E3-F95C-F88E-48BD7FE83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6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917" y="438150"/>
            <a:ext cx="3656884" cy="889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0" spc="-200" baseline="0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Insert title here. 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1010" y="1496844"/>
            <a:ext cx="3657600" cy="671512"/>
          </a:xfrm>
        </p:spPr>
        <p:txBody>
          <a:bodyPr anchor="t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CD3B49D-0739-03BD-D3B7-35883C889A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3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435081"/>
            <a:ext cx="8069136" cy="26478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0" lvl="0" indent="0"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072134"/>
            <a:ext cx="8236324" cy="1059264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662673" y="4560148"/>
            <a:ext cx="1030852" cy="1714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spc="0" baseline="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800" spc="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98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4071" r:id="rId2"/>
    <p:sldLayoutId id="2147484001" r:id="rId3"/>
    <p:sldLayoutId id="2147484067" r:id="rId4"/>
    <p:sldLayoutId id="2147484044" r:id="rId5"/>
    <p:sldLayoutId id="2147484068" r:id="rId6"/>
    <p:sldLayoutId id="2147484069" r:id="rId7"/>
    <p:sldLayoutId id="2147484016" r:id="rId8"/>
    <p:sldLayoutId id="2147484045" r:id="rId9"/>
    <p:sldLayoutId id="2147484054" r:id="rId10"/>
    <p:sldLayoutId id="2147484000" r:id="rId11"/>
    <p:sldLayoutId id="2147484038" r:id="rId12"/>
    <p:sldLayoutId id="2147484062" r:id="rId13"/>
    <p:sldLayoutId id="2147484063" r:id="rId14"/>
    <p:sldLayoutId id="2147483965" r:id="rId15"/>
    <p:sldLayoutId id="2147484035" r:id="rId16"/>
    <p:sldLayoutId id="2147484070" r:id="rId17"/>
    <p:sldLayoutId id="2147484051" r:id="rId18"/>
    <p:sldLayoutId id="2147484053" r:id="rId19"/>
    <p:sldLayoutId id="2147484052" r:id="rId20"/>
    <p:sldLayoutId id="2147484042" r:id="rId21"/>
    <p:sldLayoutId id="2147484043" r:id="rId22"/>
    <p:sldLayoutId id="2147484050" r:id="rId23"/>
    <p:sldLayoutId id="2147483967" r:id="rId24"/>
    <p:sldLayoutId id="2147483990" r:id="rId25"/>
    <p:sldLayoutId id="2147484058" r:id="rId26"/>
    <p:sldLayoutId id="2147484060" r:id="rId27"/>
    <p:sldLayoutId id="2147484046" r:id="rId28"/>
    <p:sldLayoutId id="2147484048" r:id="rId29"/>
    <p:sldLayoutId id="2147484064" r:id="rId30"/>
    <p:sldLayoutId id="2147484056" r:id="rId31"/>
    <p:sldLayoutId id="2147483986" r:id="rId32"/>
    <p:sldLayoutId id="2147484010" r:id="rId33"/>
    <p:sldLayoutId id="2147484059" r:id="rId34"/>
    <p:sldLayoutId id="2147484018" r:id="rId35"/>
    <p:sldLayoutId id="2147484030" r:id="rId36"/>
    <p:sldLayoutId id="2147484061" r:id="rId37"/>
    <p:sldLayoutId id="2147484065" r:id="rId38"/>
    <p:sldLayoutId id="2147484003" r:id="rId39"/>
    <p:sldLayoutId id="2147484023" r:id="rId40"/>
    <p:sldLayoutId id="2147484047" r:id="rId41"/>
    <p:sldLayoutId id="2147484072" r:id="rId4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1800" b="1" kern="0" spc="-100" baseline="0" dirty="0">
          <a:solidFill>
            <a:schemeClr val="accent3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200" kern="1200" spc="0" baseline="0" dirty="0" smtClean="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23850" indent="-150813" algn="l" defTabSz="9144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100" kern="1200" spc="0" baseline="0" dirty="0" smtClean="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" indent="-133350" algn="l" defTabSz="9144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050" kern="1200" spc="0" baseline="0" dirty="0" smtClean="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90550" indent="-133350" algn="l" defTabSz="9144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000" kern="1200" spc="0" baseline="0" dirty="0" smtClean="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04850" indent="-111125" algn="l" defTabSz="9144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000" kern="1200" spc="0" baseline="0" dirty="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4">
          <p15:clr>
            <a:srgbClr val="F26B43"/>
          </p15:clr>
        </p15:guide>
        <p15:guide id="4" pos="288">
          <p15:clr>
            <a:srgbClr val="F26B43"/>
          </p15:clr>
        </p15:guide>
        <p15:guide id="5" pos="5472">
          <p15:clr>
            <a:srgbClr val="F26B43"/>
          </p15:clr>
        </p15:guide>
        <p15:guide id="6" pos="5616">
          <p15:clr>
            <a:srgbClr val="F26B43"/>
          </p15:clr>
        </p15:guide>
        <p15:guide id="7" orient="horz" pos="3084">
          <p15:clr>
            <a:srgbClr val="F26B43"/>
          </p15:clr>
        </p15:guide>
        <p15:guide id="8" orient="horz" pos="672">
          <p15:clr>
            <a:srgbClr val="F26B43"/>
          </p15:clr>
        </p15:guide>
        <p15:guide id="9" orient="horz" pos="276">
          <p15:clr>
            <a:srgbClr val="F26B43"/>
          </p15:clr>
        </p15:guide>
        <p15:guide id="10" orient="horz" pos="2964">
          <p15:clr>
            <a:srgbClr val="F26B43"/>
          </p15:clr>
        </p15:guide>
        <p15:guide id="11" orient="horz" pos="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os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dux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p.slalom.com/ourfirm/studio/SitePages/templates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sponsorship@incose.net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svg"/><Relationship Id="rId3" Type="http://schemas.openxmlformats.org/officeDocument/2006/relationships/image" Target="../media/image27.png"/><Relationship Id="rId7" Type="http://schemas.openxmlformats.org/officeDocument/2006/relationships/hyperlink" Target="http://www.linkedin.com/in/mdullaart" TargetMode="Externa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hyperlink" Target="mailto:martijn@mdux.net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hyperlink" Target="https://www.mdux.net/" TargetMode="External"/><Relationship Id="rId1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Aleksander.Przybylo@incose.net" TargetMode="External"/><Relationship Id="rId3" Type="http://schemas.openxmlformats.org/officeDocument/2006/relationships/image" Target="../media/image35.png"/><Relationship Id="rId7" Type="http://schemas.openxmlformats.org/officeDocument/2006/relationships/hyperlink" Target="mailto:Aryes.Lahiry@incose.ne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6" Type="http://schemas.openxmlformats.org/officeDocument/2006/relationships/hyperlink" Target="mailto:adriana.dsouza@incose.net" TargetMode="External"/><Relationship Id="rId5" Type="http://schemas.openxmlformats.org/officeDocument/2006/relationships/hyperlink" Target="mailto:sandrine.gonthier@incose.net" TargetMode="Externa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incose.org/pdp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p.slalom.com/ourfirm/studio/SitePages/templates.asp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sponsorship@incose.net" TargetMode="Externa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webinars@incose.ne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ose.org/certification/after-certification/renewing-certific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webinars@incose.net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6C09FC-B395-E04E-AF6A-95B3BCA16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54" y="770884"/>
            <a:ext cx="9222059" cy="2413299"/>
          </a:xfrm>
        </p:spPr>
        <p:txBody>
          <a:bodyPr/>
          <a:lstStyle/>
          <a:p>
            <a:r>
              <a:rPr lang="en-US" sz="6000" spc="-150" dirty="0">
                <a:solidFill>
                  <a:srgbClr val="2B6FAB"/>
                </a:solidFill>
              </a:rPr>
              <a:t>Welcome to the INCOSE Webinar Series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742199-62B9-934F-90E5-621672586A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007" y="3596186"/>
            <a:ext cx="4793970" cy="85798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Wednesday, 18 June 2025 – Webinar 182</a:t>
            </a: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B44DAC-6238-0E44-8C0C-617885E1E0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100" dirty="0" err="1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1100" dirty="0" err="1">
                <a:solidFill>
                  <a:srgbClr val="2B6FAB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ncose.org</a:t>
            </a:r>
            <a:endParaRPr lang="en-US" sz="1100" dirty="0">
              <a:solidFill>
                <a:srgbClr val="2B6FAB"/>
              </a:solidFill>
            </a:endParaRP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332031A7-1945-BBB9-7C8F-2FCD3FA1E2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092" y="243840"/>
            <a:ext cx="1402080" cy="8579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067F47-FE59-25FD-1E0D-F7D7E64973F7}"/>
              </a:ext>
            </a:extLst>
          </p:cNvPr>
          <p:cNvSpPr txBox="1"/>
          <p:nvPr/>
        </p:nvSpPr>
        <p:spPr>
          <a:xfrm>
            <a:off x="1776551" y="495859"/>
            <a:ext cx="27170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International Council on Systems Engineering</a:t>
            </a:r>
          </a:p>
          <a:p>
            <a:pPr algn="ctr"/>
            <a:r>
              <a:rPr lang="en-US" sz="800" i="1" dirty="0"/>
              <a:t>A better world through a systems approach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7D8559-680B-88F6-0115-3500539B77A4}"/>
              </a:ext>
            </a:extLst>
          </p:cNvPr>
          <p:cNvSpPr/>
          <p:nvPr/>
        </p:nvSpPr>
        <p:spPr>
          <a:xfrm>
            <a:off x="8477794" y="87086"/>
            <a:ext cx="544286" cy="47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sz="1400" dirty="0">
              <a:solidFill>
                <a:schemeClr val="bg1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/>
          <p:cNvSpPr>
            <a:spLocks noChangeAspect="1"/>
          </p:cNvSpPr>
          <p:nvPr/>
        </p:nvSpPr>
        <p:spPr bwMode="auto">
          <a:xfrm rot="10800000" flipH="1" flipV="1">
            <a:off x="0" y="2247899"/>
            <a:ext cx="2895600" cy="2895600"/>
          </a:xfrm>
          <a:custGeom>
            <a:avLst/>
            <a:gdLst>
              <a:gd name="T0" fmla="*/ 0 w 3894"/>
              <a:gd name="T1" fmla="*/ 3894 h 3894"/>
              <a:gd name="T2" fmla="*/ 3894 w 3894"/>
              <a:gd name="T3" fmla="*/ 3894 h 3894"/>
              <a:gd name="T4" fmla="*/ 3694 w 3894"/>
              <a:gd name="T5" fmla="*/ 3890 h 3894"/>
              <a:gd name="T6" fmla="*/ 3496 w 3894"/>
              <a:gd name="T7" fmla="*/ 3874 h 3894"/>
              <a:gd name="T8" fmla="*/ 3302 w 3894"/>
              <a:gd name="T9" fmla="*/ 3850 h 3894"/>
              <a:gd name="T10" fmla="*/ 3110 w 3894"/>
              <a:gd name="T11" fmla="*/ 3816 h 3894"/>
              <a:gd name="T12" fmla="*/ 2922 w 3894"/>
              <a:gd name="T13" fmla="*/ 3772 h 3894"/>
              <a:gd name="T14" fmla="*/ 2736 w 3894"/>
              <a:gd name="T15" fmla="*/ 3720 h 3894"/>
              <a:gd name="T16" fmla="*/ 2556 w 3894"/>
              <a:gd name="T17" fmla="*/ 3658 h 3894"/>
              <a:gd name="T18" fmla="*/ 2378 w 3894"/>
              <a:gd name="T19" fmla="*/ 3588 h 3894"/>
              <a:gd name="T20" fmla="*/ 2206 w 3894"/>
              <a:gd name="T21" fmla="*/ 3510 h 3894"/>
              <a:gd name="T22" fmla="*/ 2038 w 3894"/>
              <a:gd name="T23" fmla="*/ 3424 h 3894"/>
              <a:gd name="T24" fmla="*/ 1876 w 3894"/>
              <a:gd name="T25" fmla="*/ 3330 h 3894"/>
              <a:gd name="T26" fmla="*/ 1718 w 3894"/>
              <a:gd name="T27" fmla="*/ 3230 h 3894"/>
              <a:gd name="T28" fmla="*/ 1564 w 3894"/>
              <a:gd name="T29" fmla="*/ 3122 h 3894"/>
              <a:gd name="T30" fmla="*/ 1418 w 3894"/>
              <a:gd name="T31" fmla="*/ 3006 h 3894"/>
              <a:gd name="T32" fmla="*/ 1276 w 3894"/>
              <a:gd name="T33" fmla="*/ 2884 h 3894"/>
              <a:gd name="T34" fmla="*/ 1142 w 3894"/>
              <a:gd name="T35" fmla="*/ 2754 h 3894"/>
              <a:gd name="T36" fmla="*/ 1012 w 3894"/>
              <a:gd name="T37" fmla="*/ 2618 h 3894"/>
              <a:gd name="T38" fmla="*/ 890 w 3894"/>
              <a:gd name="T39" fmla="*/ 2478 h 3894"/>
              <a:gd name="T40" fmla="*/ 774 w 3894"/>
              <a:gd name="T41" fmla="*/ 2330 h 3894"/>
              <a:gd name="T42" fmla="*/ 666 w 3894"/>
              <a:gd name="T43" fmla="*/ 2178 h 3894"/>
              <a:gd name="T44" fmla="*/ 564 w 3894"/>
              <a:gd name="T45" fmla="*/ 2020 h 3894"/>
              <a:gd name="T46" fmla="*/ 470 w 3894"/>
              <a:gd name="T47" fmla="*/ 1856 h 3894"/>
              <a:gd name="T48" fmla="*/ 384 w 3894"/>
              <a:gd name="T49" fmla="*/ 1688 h 3894"/>
              <a:gd name="T50" fmla="*/ 306 w 3894"/>
              <a:gd name="T51" fmla="*/ 1516 h 3894"/>
              <a:gd name="T52" fmla="*/ 238 w 3894"/>
              <a:gd name="T53" fmla="*/ 1340 h 3894"/>
              <a:gd name="T54" fmla="*/ 176 w 3894"/>
              <a:gd name="T55" fmla="*/ 1158 h 3894"/>
              <a:gd name="T56" fmla="*/ 124 w 3894"/>
              <a:gd name="T57" fmla="*/ 974 h 3894"/>
              <a:gd name="T58" fmla="*/ 80 w 3894"/>
              <a:gd name="T59" fmla="*/ 786 h 3894"/>
              <a:gd name="T60" fmla="*/ 46 w 3894"/>
              <a:gd name="T61" fmla="*/ 594 h 3894"/>
              <a:gd name="T62" fmla="*/ 20 w 3894"/>
              <a:gd name="T63" fmla="*/ 398 h 3894"/>
              <a:gd name="T64" fmla="*/ 6 w 3894"/>
              <a:gd name="T65" fmla="*/ 202 h 3894"/>
              <a:gd name="T66" fmla="*/ 0 w 3894"/>
              <a:gd name="T67" fmla="*/ 0 h 3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94" h="3894">
                <a:moveTo>
                  <a:pt x="0" y="0"/>
                </a:moveTo>
                <a:lnTo>
                  <a:pt x="0" y="3894"/>
                </a:lnTo>
                <a:lnTo>
                  <a:pt x="3894" y="3894"/>
                </a:lnTo>
                <a:lnTo>
                  <a:pt x="3894" y="3894"/>
                </a:lnTo>
                <a:lnTo>
                  <a:pt x="3794" y="3894"/>
                </a:lnTo>
                <a:lnTo>
                  <a:pt x="3694" y="3890"/>
                </a:lnTo>
                <a:lnTo>
                  <a:pt x="3594" y="3884"/>
                </a:lnTo>
                <a:lnTo>
                  <a:pt x="3496" y="3874"/>
                </a:lnTo>
                <a:lnTo>
                  <a:pt x="3398" y="3864"/>
                </a:lnTo>
                <a:lnTo>
                  <a:pt x="3302" y="3850"/>
                </a:lnTo>
                <a:lnTo>
                  <a:pt x="3206" y="3834"/>
                </a:lnTo>
                <a:lnTo>
                  <a:pt x="3110" y="3816"/>
                </a:lnTo>
                <a:lnTo>
                  <a:pt x="3016" y="3794"/>
                </a:lnTo>
                <a:lnTo>
                  <a:pt x="2922" y="3772"/>
                </a:lnTo>
                <a:lnTo>
                  <a:pt x="2828" y="3746"/>
                </a:lnTo>
                <a:lnTo>
                  <a:pt x="2736" y="3720"/>
                </a:lnTo>
                <a:lnTo>
                  <a:pt x="2646" y="3690"/>
                </a:lnTo>
                <a:lnTo>
                  <a:pt x="2556" y="3658"/>
                </a:lnTo>
                <a:lnTo>
                  <a:pt x="2466" y="3624"/>
                </a:lnTo>
                <a:lnTo>
                  <a:pt x="2378" y="3588"/>
                </a:lnTo>
                <a:lnTo>
                  <a:pt x="2292" y="3550"/>
                </a:lnTo>
                <a:lnTo>
                  <a:pt x="2206" y="3510"/>
                </a:lnTo>
                <a:lnTo>
                  <a:pt x="2122" y="3468"/>
                </a:lnTo>
                <a:lnTo>
                  <a:pt x="2038" y="3424"/>
                </a:lnTo>
                <a:lnTo>
                  <a:pt x="1956" y="3378"/>
                </a:lnTo>
                <a:lnTo>
                  <a:pt x="1876" y="3330"/>
                </a:lnTo>
                <a:lnTo>
                  <a:pt x="1796" y="3282"/>
                </a:lnTo>
                <a:lnTo>
                  <a:pt x="1718" y="3230"/>
                </a:lnTo>
                <a:lnTo>
                  <a:pt x="1640" y="3176"/>
                </a:lnTo>
                <a:lnTo>
                  <a:pt x="1564" y="3122"/>
                </a:lnTo>
                <a:lnTo>
                  <a:pt x="1490" y="3064"/>
                </a:lnTo>
                <a:lnTo>
                  <a:pt x="1418" y="3006"/>
                </a:lnTo>
                <a:lnTo>
                  <a:pt x="1346" y="2946"/>
                </a:lnTo>
                <a:lnTo>
                  <a:pt x="1276" y="2884"/>
                </a:lnTo>
                <a:lnTo>
                  <a:pt x="1208" y="2820"/>
                </a:lnTo>
                <a:lnTo>
                  <a:pt x="1142" y="2754"/>
                </a:lnTo>
                <a:lnTo>
                  <a:pt x="1076" y="2688"/>
                </a:lnTo>
                <a:lnTo>
                  <a:pt x="1012" y="2618"/>
                </a:lnTo>
                <a:lnTo>
                  <a:pt x="950" y="2550"/>
                </a:lnTo>
                <a:lnTo>
                  <a:pt x="890" y="2478"/>
                </a:lnTo>
                <a:lnTo>
                  <a:pt x="832" y="2404"/>
                </a:lnTo>
                <a:lnTo>
                  <a:pt x="774" y="2330"/>
                </a:lnTo>
                <a:lnTo>
                  <a:pt x="720" y="2254"/>
                </a:lnTo>
                <a:lnTo>
                  <a:pt x="666" y="2178"/>
                </a:lnTo>
                <a:lnTo>
                  <a:pt x="614" y="2100"/>
                </a:lnTo>
                <a:lnTo>
                  <a:pt x="564" y="2020"/>
                </a:lnTo>
                <a:lnTo>
                  <a:pt x="516" y="1940"/>
                </a:lnTo>
                <a:lnTo>
                  <a:pt x="470" y="1856"/>
                </a:lnTo>
                <a:lnTo>
                  <a:pt x="426" y="1774"/>
                </a:lnTo>
                <a:lnTo>
                  <a:pt x="384" y="1688"/>
                </a:lnTo>
                <a:lnTo>
                  <a:pt x="344" y="1604"/>
                </a:lnTo>
                <a:lnTo>
                  <a:pt x="306" y="1516"/>
                </a:lnTo>
                <a:lnTo>
                  <a:pt x="270" y="1428"/>
                </a:lnTo>
                <a:lnTo>
                  <a:pt x="238" y="1340"/>
                </a:lnTo>
                <a:lnTo>
                  <a:pt x="206" y="1250"/>
                </a:lnTo>
                <a:lnTo>
                  <a:pt x="176" y="1158"/>
                </a:lnTo>
                <a:lnTo>
                  <a:pt x="148" y="1066"/>
                </a:lnTo>
                <a:lnTo>
                  <a:pt x="124" y="974"/>
                </a:lnTo>
                <a:lnTo>
                  <a:pt x="100" y="880"/>
                </a:lnTo>
                <a:lnTo>
                  <a:pt x="80" y="786"/>
                </a:lnTo>
                <a:lnTo>
                  <a:pt x="62" y="690"/>
                </a:lnTo>
                <a:lnTo>
                  <a:pt x="46" y="594"/>
                </a:lnTo>
                <a:lnTo>
                  <a:pt x="32" y="496"/>
                </a:lnTo>
                <a:lnTo>
                  <a:pt x="20" y="398"/>
                </a:lnTo>
                <a:lnTo>
                  <a:pt x="12" y="300"/>
                </a:lnTo>
                <a:lnTo>
                  <a:pt x="6" y="202"/>
                </a:lnTo>
                <a:lnTo>
                  <a:pt x="2" y="1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2738784" y="474447"/>
            <a:ext cx="586317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b="1" spc="-50" dirty="0" err="1"/>
              <a:t>Welcome</a:t>
            </a:r>
            <a:r>
              <a:rPr lang="fr-FR" b="1" spc="-50" dirty="0"/>
              <a:t> to Martijn Dullaart, </a:t>
            </a:r>
            <a:r>
              <a:rPr lang="fr-FR" b="1" spc="-50" dirty="0" err="1"/>
              <a:t>author</a:t>
            </a:r>
            <a:r>
              <a:rPr lang="fr-FR" b="1" spc="-50" dirty="0"/>
              <a:t> of the ‘Essential Guide to Part </a:t>
            </a:r>
            <a:r>
              <a:rPr lang="fr-FR" b="1" spc="-50" dirty="0" err="1"/>
              <a:t>Re-Identifcation</a:t>
            </a:r>
            <a:r>
              <a:rPr lang="fr-FR" b="1" spc="-50" dirty="0"/>
              <a:t>’</a:t>
            </a:r>
            <a:endParaRPr lang="en-GB" b="1" spc="-50" dirty="0"/>
          </a:p>
        </p:txBody>
      </p:sp>
      <p:sp>
        <p:nvSpPr>
          <p:cNvPr id="16" name="Rectangle 15"/>
          <p:cNvSpPr/>
          <p:nvPr/>
        </p:nvSpPr>
        <p:spPr>
          <a:xfrm>
            <a:off x="3145184" y="1125069"/>
            <a:ext cx="5641218" cy="13729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Martijn is Lead Architect Enterprise Configuration Management at ASML, Author and Blogger on </a:t>
            </a:r>
            <a:r>
              <a:rPr lang="en-US" sz="1200" u="sng" dirty="0">
                <a:solidFill>
                  <a:srgbClr val="0000FF"/>
                </a:solidFill>
                <a:ea typeface="Calibri" panose="020F0502020204030204" pitchFamily="34" charset="0"/>
                <a:hlinkClick r:id="rId3"/>
              </a:rPr>
              <a:t>mdux.net</a:t>
            </a:r>
            <a:r>
              <a:rPr lang="en-US" sz="1200" u="sng" dirty="0">
                <a:solidFill>
                  <a:srgbClr val="0000FF"/>
                </a:solidFill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fr-FR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</a:t>
            </a:r>
            <a:r>
              <a:rPr lang="fr-FR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transforming organizations by making their configuration management future-proof, ensuring efficiency and traceability across complex systems.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75D1CEE-DAF3-EE65-D715-2F15648B26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5" y="244900"/>
            <a:ext cx="1645637" cy="1866900"/>
          </a:xfrm>
        </p:spPr>
      </p:pic>
      <p:sp>
        <p:nvSpPr>
          <p:cNvPr id="8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206630" y="2568515"/>
            <a:ext cx="5929461" cy="90868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2000" b="1" spc="-50" dirty="0">
                <a:solidFill>
                  <a:schemeClr val="tx1"/>
                </a:solidFill>
                <a:latin typeface="+mn-lt"/>
                <a:cs typeface="+mn-cs"/>
              </a:rPr>
              <a:t>Focus on…</a:t>
            </a:r>
            <a:endParaRPr lang="en-GB" sz="2000" b="1" spc="-5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7335" y="3022857"/>
            <a:ext cx="5835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“Do I need to change the part number?" </a:t>
            </a:r>
          </a:p>
          <a:p>
            <a:r>
              <a:rPr lang="en-US" sz="1200" dirty="0"/>
              <a:t>A question that is inevitable when introducing changes to systems and products.</a:t>
            </a:r>
          </a:p>
          <a:p>
            <a:endParaRPr lang="en-US" sz="1200" dirty="0"/>
          </a:p>
          <a:p>
            <a:r>
              <a:rPr lang="en-US" sz="1200" dirty="0"/>
              <a:t>It is also considered a difficult question to answer and can lead to lengthy discussions or downstream issues when making the wrong decision. </a:t>
            </a:r>
          </a:p>
          <a:p>
            <a:endParaRPr lang="en-US" sz="1200" dirty="0"/>
          </a:p>
          <a:p>
            <a:r>
              <a:rPr lang="en-US" sz="1200" dirty="0"/>
              <a:t>Let us explore the content he developed in his book, which provides valuable insights and a useful methodology to help us deeply understand the complexities involved in part re-identification.</a:t>
            </a:r>
          </a:p>
        </p:txBody>
      </p:sp>
    </p:spTree>
    <p:extLst>
      <p:ext uri="{BB962C8B-B14F-4D97-AF65-F5344CB8AC3E}">
        <p14:creationId xmlns:p14="http://schemas.microsoft.com/office/powerpoint/2010/main" val="340687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061653-B54B-5D35-58C1-999791AE4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18" y="1429513"/>
            <a:ext cx="2207985" cy="518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AF1699-24C9-1965-B1DC-64F6730E2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109" y="1306369"/>
            <a:ext cx="1428750" cy="7643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A7BEB5-3A97-9805-0077-A2A4E9C332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261" t="20599" r="24202" b="19776"/>
          <a:stretch/>
        </p:blipFill>
        <p:spPr>
          <a:xfrm>
            <a:off x="5403164" y="1142617"/>
            <a:ext cx="817541" cy="10918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F48FDA-AC1D-4F45-BAAA-64CF4A6E8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010" y="1458492"/>
            <a:ext cx="1633479" cy="4601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179811-F708-1EC6-0CC7-7AB75C6BCFAA}"/>
              </a:ext>
            </a:extLst>
          </p:cNvPr>
          <p:cNvSpPr txBox="1"/>
          <p:nvPr/>
        </p:nvSpPr>
        <p:spPr>
          <a:xfrm>
            <a:off x="724198" y="2478930"/>
            <a:ext cx="18567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Industrial Engineering </a:t>
            </a:r>
            <a:br>
              <a:rPr lang="en-US" sz="135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&amp; Management Science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163FA4-848A-FF07-892B-65DC315A56C4}"/>
              </a:ext>
            </a:extLst>
          </p:cNvPr>
          <p:cNvSpPr txBox="1"/>
          <p:nvPr/>
        </p:nvSpPr>
        <p:spPr>
          <a:xfrm>
            <a:off x="6925765" y="2478929"/>
            <a:ext cx="15137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Configuration</a:t>
            </a:r>
            <a:br>
              <a:rPr lang="en-US" sz="135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Management (CM)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C45956-BD8E-D1AF-DD62-AA5DB2E2D4BA}"/>
              </a:ext>
            </a:extLst>
          </p:cNvPr>
          <p:cNvSpPr txBox="1"/>
          <p:nvPr/>
        </p:nvSpPr>
        <p:spPr>
          <a:xfrm>
            <a:off x="3332020" y="2478930"/>
            <a:ext cx="15826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Product Lifecycle </a:t>
            </a:r>
          </a:p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Management (PLM)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EC384C-79CF-A4F8-6469-C326269DB819}"/>
              </a:ext>
            </a:extLst>
          </p:cNvPr>
          <p:cNvSpPr txBox="1"/>
          <p:nvPr/>
        </p:nvSpPr>
        <p:spPr>
          <a:xfrm>
            <a:off x="5402214" y="2478930"/>
            <a:ext cx="93846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From PLM </a:t>
            </a:r>
            <a:br>
              <a:rPr lang="en-US" sz="135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to 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B9E60-F3CD-B671-3C17-6C85F4FC4A87}"/>
              </a:ext>
            </a:extLst>
          </p:cNvPr>
          <p:cNvSpPr txBox="1"/>
          <p:nvPr/>
        </p:nvSpPr>
        <p:spPr>
          <a:xfrm>
            <a:off x="5364575" y="3810555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CM</a:t>
            </a:r>
            <a:r>
              <a:rPr lang="en-US" sz="3600" dirty="0">
                <a:solidFill>
                  <a:srgbClr val="00B0F0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F9C7B2E-5738-85D5-F2BC-A5C971D8F1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4756" y="3988377"/>
            <a:ext cx="1697403" cy="258824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A4B969A9-4814-2E50-D84D-D9D40A16E9D0}"/>
              </a:ext>
            </a:extLst>
          </p:cNvPr>
          <p:cNvSpPr/>
          <p:nvPr/>
        </p:nvSpPr>
        <p:spPr>
          <a:xfrm>
            <a:off x="2820901" y="2678815"/>
            <a:ext cx="268468" cy="9121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92FFA71-E4A3-2096-7288-55A04CE3E8A2}"/>
              </a:ext>
            </a:extLst>
          </p:cNvPr>
          <p:cNvSpPr/>
          <p:nvPr/>
        </p:nvSpPr>
        <p:spPr>
          <a:xfrm>
            <a:off x="5024209" y="2675695"/>
            <a:ext cx="268468" cy="9121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281BEA4-2416-95D7-9429-223EFCADAB90}"/>
              </a:ext>
            </a:extLst>
          </p:cNvPr>
          <p:cNvSpPr/>
          <p:nvPr/>
        </p:nvSpPr>
        <p:spPr>
          <a:xfrm>
            <a:off x="6499199" y="2675695"/>
            <a:ext cx="268468" cy="9121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B741C25-9652-1B0C-336C-EAE2F10203FC}"/>
              </a:ext>
            </a:extLst>
          </p:cNvPr>
          <p:cNvSpPr/>
          <p:nvPr/>
        </p:nvSpPr>
        <p:spPr>
          <a:xfrm rot="5400000">
            <a:off x="5714472" y="3341767"/>
            <a:ext cx="268468" cy="9121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DD6D097-0C87-5EB6-78E5-BE0A0F62DAFF}"/>
              </a:ext>
            </a:extLst>
          </p:cNvPr>
          <p:cNvSpPr/>
          <p:nvPr/>
        </p:nvSpPr>
        <p:spPr>
          <a:xfrm>
            <a:off x="6499199" y="4072181"/>
            <a:ext cx="268468" cy="9121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21E49C2-954B-7601-6ECF-3129F083CBBB}"/>
              </a:ext>
            </a:extLst>
          </p:cNvPr>
          <p:cNvSpPr/>
          <p:nvPr/>
        </p:nvSpPr>
        <p:spPr>
          <a:xfrm rot="16200000">
            <a:off x="5814908" y="3341249"/>
            <a:ext cx="268468" cy="9121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FDF4CFC-B9EA-CB88-BED2-106CBFA6FDA6}"/>
              </a:ext>
            </a:extLst>
          </p:cNvPr>
          <p:cNvSpPr/>
          <p:nvPr/>
        </p:nvSpPr>
        <p:spPr>
          <a:xfrm rot="5400000">
            <a:off x="7487531" y="3341767"/>
            <a:ext cx="268468" cy="9121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4EA3CD9D-9DD9-BA63-74F9-D513105CC04C}"/>
              </a:ext>
            </a:extLst>
          </p:cNvPr>
          <p:cNvSpPr/>
          <p:nvPr/>
        </p:nvSpPr>
        <p:spPr>
          <a:xfrm rot="16200000">
            <a:off x="7587966" y="3341249"/>
            <a:ext cx="268468" cy="9121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ounded Rectangle 3">
            <a:extLst>
              <a:ext uri="{FF2B5EF4-FFF2-40B4-BE49-F238E27FC236}">
                <a16:creationId xmlns:a16="http://schemas.microsoft.com/office/drawing/2014/main" id="{1FA3A3ED-CBB2-BACF-787B-3D7A28C11441}"/>
              </a:ext>
            </a:extLst>
          </p:cNvPr>
          <p:cNvSpPr/>
          <p:nvPr/>
        </p:nvSpPr>
        <p:spPr>
          <a:xfrm>
            <a:off x="1023651" y="611704"/>
            <a:ext cx="2136505" cy="439616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000" dirty="0">
                <a:solidFill>
                  <a:prstClr val="white"/>
                </a:solidFill>
              </a:rPr>
              <a:t>Who am I</a:t>
            </a:r>
            <a:r>
              <a:rPr lang="en-NL" sz="2000" dirty="0">
                <a:solidFill>
                  <a:prstClr val="white"/>
                </a:solidFill>
                <a:sym typeface="Wingdings" pitchFamily="2" charset="2"/>
              </a:rPr>
              <a:t> </a:t>
            </a:r>
            <a:r>
              <a:rPr lang="en-US" sz="2000" dirty="0">
                <a:solidFill>
                  <a:prstClr val="white"/>
                </a:solidFill>
                <a:sym typeface="Wingdings" pitchFamily="2" charset="2"/>
              </a:rPr>
              <a:t>?</a:t>
            </a:r>
            <a:endParaRPr lang="en-NL" sz="2000" dirty="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6725" y="4614256"/>
            <a:ext cx="5570230" cy="131576"/>
          </a:xfrm>
        </p:spPr>
        <p:txBody>
          <a:bodyPr/>
          <a:lstStyle/>
          <a:p>
            <a:pPr lvl="0" defTabSz="685783">
              <a:spcBef>
                <a:spcPts val="0"/>
              </a:spcBef>
              <a:buClrTx/>
              <a:buSzTx/>
              <a:defRPr/>
            </a:pPr>
            <a:r>
              <a:rPr lang="en-US" sz="825" b="1" spc="70" dirty="0">
                <a:solidFill>
                  <a:srgbClr val="4B5050"/>
                </a:solidFill>
                <a:latin typeface="Calibri" panose="020F0502020204030204"/>
                <a:cs typeface="+mn-cs"/>
              </a:rPr>
              <a:t>#</a:t>
            </a:r>
            <a:r>
              <a:rPr lang="en-US" sz="825" b="1" spc="70" dirty="0">
                <a:solidFill>
                  <a:srgbClr val="328CCD"/>
                </a:solidFill>
                <a:latin typeface="Calibri" panose="020F0502020204030204"/>
                <a:cs typeface="+mn-cs"/>
              </a:rPr>
              <a:t>MDUX </a:t>
            </a:r>
            <a:r>
              <a:rPr lang="en-US" sz="825" b="1" spc="70" dirty="0" smtClean="0">
                <a:solidFill>
                  <a:srgbClr val="4B5050"/>
                </a:solidFill>
                <a:latin typeface="Calibri" panose="020F0502020204030204"/>
                <a:cs typeface="+mn-cs"/>
              </a:rPr>
              <a:t>20</a:t>
            </a:r>
            <a:r>
              <a:rPr lang="en-US" sz="825" b="1" spc="70" dirty="0" smtClean="0">
                <a:solidFill>
                  <a:srgbClr val="328CCD"/>
                </a:solidFill>
                <a:latin typeface="Calibri" panose="020F0502020204030204"/>
                <a:cs typeface="+mn-cs"/>
              </a:rPr>
              <a:t>25</a:t>
            </a:r>
          </a:p>
          <a:p>
            <a:pPr lvl="0" defTabSz="685783">
              <a:spcBef>
                <a:spcPts val="0"/>
              </a:spcBef>
              <a:buClrTx/>
              <a:buSzTx/>
              <a:defRPr/>
            </a:pPr>
            <a:r>
              <a:rPr lang="en-US" sz="825" spc="7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+mn-cs"/>
              </a:rPr>
              <a:t>Copyright @2025 by Martijn Dullaar</a:t>
            </a:r>
            <a:r>
              <a:rPr lang="en-US" sz="825" spc="7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+mn-cs"/>
              </a:rPr>
              <a:t>t. Permission granted to INCOSE for publish and use</a:t>
            </a:r>
            <a:endParaRPr lang="en-US" sz="825" spc="70" dirty="0">
              <a:solidFill>
                <a:schemeClr val="bg1">
                  <a:lumMod val="50000"/>
                </a:scheme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5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WHY?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65138" y="937558"/>
            <a:ext cx="8220075" cy="3547311"/>
          </a:xfrm>
        </p:spPr>
        <p:txBody>
          <a:bodyPr/>
          <a:lstStyle/>
          <a:p>
            <a:r>
              <a:rPr lang="en-GB" sz="1800" dirty="0"/>
              <a:t>What is at stake in mastering part re-identification? </a:t>
            </a:r>
          </a:p>
          <a:p>
            <a:pPr lvl="1"/>
            <a:r>
              <a:rPr lang="en-GB" sz="1200" dirty="0"/>
              <a:t>Part Re-Identification decisions affect the security, safety, quality, compliance to regulations, as well the image of the company and the customer satisfaction.</a:t>
            </a:r>
          </a:p>
          <a:p>
            <a:pPr lvl="1"/>
            <a:r>
              <a:rPr lang="en-GB" sz="1400" dirty="0"/>
              <a:t>Reduce corrective actions/rework</a:t>
            </a:r>
          </a:p>
          <a:p>
            <a:pPr lvl="1"/>
            <a:endParaRPr lang="en-GB" dirty="0"/>
          </a:p>
          <a:p>
            <a:r>
              <a:rPr lang="en-GB" sz="1800" dirty="0"/>
              <a:t>Why is it so difficult to decide to re-identify a part? </a:t>
            </a:r>
          </a:p>
          <a:p>
            <a:pPr lvl="2"/>
            <a:r>
              <a:rPr lang="en-GB" sz="1200" dirty="0"/>
              <a:t>Re-Identifying is perceived as more work for the Engineer </a:t>
            </a:r>
          </a:p>
          <a:p>
            <a:pPr lvl="2"/>
            <a:r>
              <a:rPr lang="en-GB" sz="1200" dirty="0"/>
              <a:t>Lack of understanding of the end-2-end impact of a change (not only an engineering responsibility)</a:t>
            </a:r>
          </a:p>
          <a:p>
            <a:pPr lvl="2"/>
            <a:r>
              <a:rPr lang="en-GB" sz="1200" dirty="0"/>
              <a:t>Because the associated risks are insufficiently understood</a:t>
            </a:r>
          </a:p>
          <a:p>
            <a:pPr lvl="2"/>
            <a:r>
              <a:rPr lang="en-GB" sz="1200" dirty="0"/>
              <a:t>Due to the induced consequences about  reassessing qualification or certification.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800" dirty="0"/>
              <a:t>Intended to write a blog post, ended up with a book…</a:t>
            </a: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C24B34C2-1E4E-E09D-CC95-A2BFB2113B06}"/>
              </a:ext>
            </a:extLst>
          </p:cNvPr>
          <p:cNvSpPr txBox="1">
            <a:spLocks/>
          </p:cNvSpPr>
          <p:nvPr/>
        </p:nvSpPr>
        <p:spPr>
          <a:xfrm>
            <a:off x="466725" y="4616824"/>
            <a:ext cx="1823085" cy="9300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800" kern="1200" spc="0" baseline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3850" indent="-150813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1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5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055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04850" indent="-111125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spcBef>
                <a:spcPts val="0"/>
              </a:spcBef>
              <a:buClrTx/>
              <a:buSzTx/>
              <a:defRPr/>
            </a:pPr>
            <a:r>
              <a:rPr lang="en-US" sz="825" b="1" spc="70">
                <a:solidFill>
                  <a:srgbClr val="4B5050"/>
                </a:solidFill>
                <a:latin typeface="Calibri" panose="020F0502020204030204"/>
                <a:cs typeface="+mn-cs"/>
              </a:rPr>
              <a:t>#</a:t>
            </a:r>
            <a:r>
              <a:rPr lang="en-US" sz="825" b="1" spc="70">
                <a:solidFill>
                  <a:srgbClr val="328CCD"/>
                </a:solidFill>
                <a:latin typeface="Calibri" panose="020F0502020204030204"/>
                <a:cs typeface="+mn-cs"/>
              </a:rPr>
              <a:t>MDUX </a:t>
            </a:r>
            <a:r>
              <a:rPr lang="en-US" sz="825" b="1" spc="70">
                <a:solidFill>
                  <a:srgbClr val="4B5050"/>
                </a:solidFill>
                <a:latin typeface="Calibri" panose="020F0502020204030204"/>
                <a:cs typeface="+mn-cs"/>
              </a:rPr>
              <a:t>20</a:t>
            </a:r>
            <a:r>
              <a:rPr lang="en-US" sz="825" b="1" spc="70">
                <a:solidFill>
                  <a:srgbClr val="328CCD"/>
                </a:solidFill>
                <a:latin typeface="Calibri" panose="020F0502020204030204"/>
                <a:cs typeface="+mn-cs"/>
              </a:rPr>
              <a:t>25</a:t>
            </a:r>
            <a:endParaRPr lang="en-US" sz="825" b="1" spc="70" dirty="0">
              <a:solidFill>
                <a:srgbClr val="328CCD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0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D6283C-B98C-D6F8-6EC9-92291272C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28" y="682861"/>
            <a:ext cx="3749582" cy="426118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D52EF46-A356-9EC1-4E0D-F4C427F22022}"/>
              </a:ext>
            </a:extLst>
          </p:cNvPr>
          <p:cNvSpPr/>
          <p:nvPr/>
        </p:nvSpPr>
        <p:spPr>
          <a:xfrm>
            <a:off x="597298" y="299662"/>
            <a:ext cx="3172266" cy="439616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NL" sz="2000" dirty="0">
                <a:solidFill>
                  <a:prstClr val="white"/>
                </a:solidFill>
              </a:rPr>
              <a:t>Status Accounting 😉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112AC-DD27-F0EC-C6DC-CB5DA86B0F0D}"/>
              </a:ext>
            </a:extLst>
          </p:cNvPr>
          <p:cNvSpPr/>
          <p:nvPr/>
        </p:nvSpPr>
        <p:spPr>
          <a:xfrm>
            <a:off x="302347" y="1949733"/>
            <a:ext cx="2662929" cy="439616"/>
          </a:xfrm>
          <a:prstGeom prst="rect">
            <a:avLst/>
          </a:prstGeom>
          <a:solidFill>
            <a:srgbClr val="1966C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NL" sz="1600" dirty="0">
                <a:solidFill>
                  <a:prstClr val="white"/>
                </a:solidFill>
              </a:rPr>
              <a:t>51 ebook versions </a:t>
            </a:r>
            <a:r>
              <a:rPr lang="en-NL" sz="2400" dirty="0">
                <a:solidFill>
                  <a:prstClr val="white"/>
                </a:solidFill>
                <a:latin typeface="Avenir Next Medium" panose="020B0503020202020204" pitchFamily="34" charset="0"/>
              </a:rPr>
              <a:t>😱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1A78D-B7AA-D28E-65CA-F3E19F64EF00}"/>
              </a:ext>
            </a:extLst>
          </p:cNvPr>
          <p:cNvSpPr/>
          <p:nvPr/>
        </p:nvSpPr>
        <p:spPr>
          <a:xfrm>
            <a:off x="6413062" y="1625537"/>
            <a:ext cx="2086190" cy="439616"/>
          </a:xfrm>
          <a:prstGeom prst="rect">
            <a:avLst/>
          </a:prstGeom>
          <a:solidFill>
            <a:srgbClr val="1966C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NL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~9 Months </a:t>
            </a:r>
            <a:r>
              <a:rPr lang="en-NL" sz="2400" dirty="0">
                <a:solidFill>
                  <a:prstClr val="white"/>
                </a:solidFill>
                <a:latin typeface="Avenir Next Medium" panose="020B0503020202020204" pitchFamily="34" charset="0"/>
              </a:rPr>
              <a:t>😅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07C9AB-5F47-43A5-4DFB-08653C91DEA6}"/>
              </a:ext>
            </a:extLst>
          </p:cNvPr>
          <p:cNvSpPr/>
          <p:nvPr/>
        </p:nvSpPr>
        <p:spPr>
          <a:xfrm>
            <a:off x="5633515" y="846597"/>
            <a:ext cx="1778933" cy="439616"/>
          </a:xfrm>
          <a:prstGeom prst="rect">
            <a:avLst/>
          </a:prstGeom>
          <a:solidFill>
            <a:srgbClr val="1966C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NL" sz="1600" dirty="0">
                <a:solidFill>
                  <a:prstClr val="white"/>
                </a:solidFill>
              </a:rPr>
              <a:t>1st book </a:t>
            </a:r>
            <a:r>
              <a:rPr lang="en-NL" sz="2400" dirty="0">
                <a:solidFill>
                  <a:prstClr val="white"/>
                </a:solidFill>
                <a:latin typeface="Avenir Next Medium" panose="020B0503020202020204" pitchFamily="34" charset="0"/>
              </a:rPr>
              <a:t>🎉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4EE296-BA51-8022-4E38-3DFA4D230CD2}"/>
              </a:ext>
            </a:extLst>
          </p:cNvPr>
          <p:cNvSpPr/>
          <p:nvPr/>
        </p:nvSpPr>
        <p:spPr>
          <a:xfrm>
            <a:off x="660113" y="2675342"/>
            <a:ext cx="2869823" cy="439616"/>
          </a:xfrm>
          <a:prstGeom prst="rect">
            <a:avLst/>
          </a:prstGeom>
          <a:solidFill>
            <a:srgbClr val="1966C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NL" sz="1600" dirty="0">
                <a:solidFill>
                  <a:prstClr val="white"/>
                </a:solidFill>
              </a:rPr>
              <a:t>8 paperback versions </a:t>
            </a:r>
            <a:r>
              <a:rPr lang="en-NL" sz="2400" dirty="0">
                <a:solidFill>
                  <a:prstClr val="white"/>
                </a:solidFill>
                <a:latin typeface="Avenir Next Medium" panose="020B0503020202020204" pitchFamily="34" charset="0"/>
              </a:rPr>
              <a:t>😎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909DE3-CBFF-1581-BAAE-853F70D143ED}"/>
              </a:ext>
            </a:extLst>
          </p:cNvPr>
          <p:cNvSpPr/>
          <p:nvPr/>
        </p:nvSpPr>
        <p:spPr>
          <a:xfrm>
            <a:off x="5641562" y="2406408"/>
            <a:ext cx="1454815" cy="439615"/>
          </a:xfrm>
          <a:prstGeom prst="rect">
            <a:avLst/>
          </a:prstGeom>
          <a:solidFill>
            <a:srgbClr val="1966C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NL" sz="1600" dirty="0">
                <a:solidFill>
                  <a:prstClr val="white"/>
                </a:solidFill>
              </a:rPr>
              <a:t>12 chapters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 defTabSz="685783">
              <a:spcBef>
                <a:spcPts val="0"/>
              </a:spcBef>
              <a:buClrTx/>
              <a:buSzTx/>
              <a:defRPr/>
            </a:pPr>
            <a:r>
              <a:rPr lang="en-US" sz="825" b="1" spc="70" dirty="0">
                <a:solidFill>
                  <a:srgbClr val="4B5050"/>
                </a:solidFill>
                <a:latin typeface="Calibri" panose="020F0502020204030204"/>
                <a:cs typeface="+mn-cs"/>
              </a:rPr>
              <a:t>#</a:t>
            </a:r>
            <a:r>
              <a:rPr lang="en-US" sz="825" b="1" spc="70" dirty="0">
                <a:solidFill>
                  <a:srgbClr val="328CCD"/>
                </a:solidFill>
                <a:latin typeface="Calibri" panose="020F0502020204030204"/>
                <a:cs typeface="+mn-cs"/>
              </a:rPr>
              <a:t>MDUX </a:t>
            </a:r>
            <a:r>
              <a:rPr lang="en-US" sz="825" b="1" spc="70" dirty="0">
                <a:solidFill>
                  <a:srgbClr val="4B5050"/>
                </a:solidFill>
                <a:latin typeface="Calibri" panose="020F0502020204030204"/>
                <a:cs typeface="+mn-cs"/>
              </a:rPr>
              <a:t>20</a:t>
            </a:r>
            <a:r>
              <a:rPr lang="en-US" sz="825" b="1" spc="70" dirty="0">
                <a:solidFill>
                  <a:srgbClr val="328CCD"/>
                </a:solidFill>
                <a:latin typeface="Calibri" panose="020F0502020204030204"/>
                <a:cs typeface="+mn-cs"/>
              </a:rPr>
              <a:t>25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4EE296-BA51-8022-4E38-3DFA4D230CD2}"/>
              </a:ext>
            </a:extLst>
          </p:cNvPr>
          <p:cNvSpPr/>
          <p:nvPr/>
        </p:nvSpPr>
        <p:spPr>
          <a:xfrm>
            <a:off x="660114" y="3568782"/>
            <a:ext cx="2869823" cy="730740"/>
          </a:xfrm>
          <a:prstGeom prst="rect">
            <a:avLst/>
          </a:prstGeom>
          <a:solidFill>
            <a:srgbClr val="1966C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1600" dirty="0">
                <a:solidFill>
                  <a:prstClr val="white"/>
                </a:solidFill>
              </a:rPr>
              <a:t>Positive feedbacks </a:t>
            </a:r>
            <a:r>
              <a:rPr lang="fr-FR" sz="1600" dirty="0" err="1">
                <a:solidFill>
                  <a:prstClr val="white"/>
                </a:solidFill>
              </a:rPr>
              <a:t>from</a:t>
            </a:r>
            <a:r>
              <a:rPr lang="fr-FR" sz="1600" dirty="0">
                <a:solidFill>
                  <a:prstClr val="white"/>
                </a:solidFill>
              </a:rPr>
              <a:t> the CM/PLM </a:t>
            </a:r>
            <a:r>
              <a:rPr lang="fr-FR" sz="1600" dirty="0" err="1">
                <a:solidFill>
                  <a:prstClr val="white"/>
                </a:solidFill>
              </a:rPr>
              <a:t>community</a:t>
            </a:r>
            <a:r>
              <a:rPr lang="fr-FR" sz="1600" dirty="0">
                <a:solidFill>
                  <a:prstClr val="white"/>
                </a:solidFill>
              </a:rPr>
              <a:t>!!!</a:t>
            </a:r>
            <a:endParaRPr lang="en-NL" sz="1600" dirty="0">
              <a:solidFill>
                <a:prstClr val="white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FC778F-C601-30BF-9DF1-2E8445EA1EB6}"/>
              </a:ext>
            </a:extLst>
          </p:cNvPr>
          <p:cNvGrpSpPr/>
          <p:nvPr/>
        </p:nvGrpSpPr>
        <p:grpSpPr>
          <a:xfrm>
            <a:off x="1097973" y="1111203"/>
            <a:ext cx="2168800" cy="640135"/>
            <a:chOff x="1097973" y="1111203"/>
            <a:chExt cx="2168800" cy="64013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0858ABD-0000-D3CE-5E04-876B6FBE15AA}"/>
                </a:ext>
              </a:extLst>
            </p:cNvPr>
            <p:cNvSpPr/>
            <p:nvPr/>
          </p:nvSpPr>
          <p:spPr>
            <a:xfrm>
              <a:off x="1097973" y="1198800"/>
              <a:ext cx="2008909" cy="439616"/>
            </a:xfrm>
            <a:prstGeom prst="rect">
              <a:avLst/>
            </a:prstGeom>
            <a:solidFill>
              <a:srgbClr val="1966C2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r>
                <a:rPr 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365+</a:t>
              </a:r>
              <a:r>
                <a:rPr lang="en-NL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book</a:t>
              </a:r>
              <a:r>
                <a:rPr 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sold</a:t>
              </a:r>
              <a:r>
                <a:rPr lang="en-NL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NL" sz="2400" dirty="0">
                <a:solidFill>
                  <a:prstClr val="white"/>
                </a:solidFill>
                <a:latin typeface="Avenir Next Medium" panose="020B0503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562EE7-339E-8875-3CB7-8F111AA80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0321" y="1111203"/>
              <a:ext cx="786452" cy="64013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70628D-A0AA-7BE3-FCE9-63781F42BE6D}"/>
              </a:ext>
            </a:extLst>
          </p:cNvPr>
          <p:cNvGrpSpPr/>
          <p:nvPr/>
        </p:nvGrpSpPr>
        <p:grpSpPr>
          <a:xfrm>
            <a:off x="6460864" y="3114958"/>
            <a:ext cx="1738036" cy="640135"/>
            <a:chOff x="6460864" y="3114958"/>
            <a:chExt cx="1738036" cy="64013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6F3994-829E-65F5-5068-7AA0FD8E0E81}"/>
                </a:ext>
              </a:extLst>
            </p:cNvPr>
            <p:cNvSpPr/>
            <p:nvPr/>
          </p:nvSpPr>
          <p:spPr>
            <a:xfrm>
              <a:off x="6460864" y="3185852"/>
              <a:ext cx="1543599" cy="439615"/>
            </a:xfrm>
            <a:prstGeom prst="rect">
              <a:avLst/>
            </a:prstGeom>
            <a:solidFill>
              <a:srgbClr val="1966C2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r>
                <a:rPr lang="en-NL" sz="1600" dirty="0">
                  <a:solidFill>
                    <a:prstClr val="white"/>
                  </a:solidFill>
                </a:rPr>
                <a:t>7 exercises 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60255D-7EB6-6021-26F3-8346A7DF8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12448" y="3114958"/>
              <a:ext cx="786452" cy="64013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F30093-2AE4-36A5-0DD8-08475DF21371}"/>
              </a:ext>
            </a:extLst>
          </p:cNvPr>
          <p:cNvGrpSpPr/>
          <p:nvPr/>
        </p:nvGrpSpPr>
        <p:grpSpPr>
          <a:xfrm>
            <a:off x="6112320" y="3895828"/>
            <a:ext cx="1693354" cy="640135"/>
            <a:chOff x="6112320" y="3895828"/>
            <a:chExt cx="1693354" cy="64013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4BCE8C-0DA5-FE41-DF3A-B54FA6A3D7AB}"/>
                </a:ext>
              </a:extLst>
            </p:cNvPr>
            <p:cNvSpPr/>
            <p:nvPr/>
          </p:nvSpPr>
          <p:spPr>
            <a:xfrm>
              <a:off x="6112320" y="3934152"/>
              <a:ext cx="1543598" cy="439616"/>
            </a:xfrm>
            <a:prstGeom prst="rect">
              <a:avLst/>
            </a:prstGeom>
            <a:solidFill>
              <a:srgbClr val="1966C2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r>
                <a:rPr lang="en-NL" sz="1600" dirty="0">
                  <a:solidFill>
                    <a:prstClr val="white"/>
                  </a:solidFill>
                </a:rPr>
                <a:t>149 pages 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6185E80-BA80-B2F7-77C6-48FB68831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19222" y="3895828"/>
              <a:ext cx="786452" cy="640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93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Diagonal Corner Rectangle 19"/>
          <p:cNvSpPr/>
          <p:nvPr/>
        </p:nvSpPr>
        <p:spPr>
          <a:xfrm>
            <a:off x="2614528" y="2450365"/>
            <a:ext cx="2599156" cy="326190"/>
          </a:xfrm>
          <a:prstGeom prst="round2Diag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sz="1400" dirty="0">
              <a:solidFill>
                <a:srgbClr val="002060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2614528" y="1663858"/>
            <a:ext cx="2599156" cy="326190"/>
          </a:xfrm>
          <a:prstGeom prst="round2Diag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sz="1400" dirty="0">
              <a:solidFill>
                <a:srgbClr val="002060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6FF221-4E74-FDDE-4444-8C6FEF1423D5}"/>
              </a:ext>
            </a:extLst>
          </p:cNvPr>
          <p:cNvSpPr txBox="1"/>
          <p:nvPr/>
        </p:nvSpPr>
        <p:spPr>
          <a:xfrm>
            <a:off x="2701637" y="791866"/>
            <a:ext cx="3740727" cy="3382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defTabSz="6858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282828"/>
                </a:solidFill>
              </a:rPr>
              <a:t>THE DILEMMA</a:t>
            </a:r>
          </a:p>
          <a:p>
            <a:pPr marL="257175" indent="-257175" defTabSz="6858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282828"/>
                </a:solidFill>
              </a:rPr>
              <a:t>IDENTIFICATION</a:t>
            </a:r>
          </a:p>
          <a:p>
            <a:pPr marL="257175" indent="-257175" defTabSz="6858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282828"/>
                </a:solidFill>
              </a:rPr>
              <a:t>IMPACT ANALYSIS</a:t>
            </a:r>
          </a:p>
          <a:p>
            <a:pPr marL="257175" indent="-257175" defTabSz="6858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282828"/>
                </a:solidFill>
              </a:rPr>
              <a:t>IT IS NOT ABOUT THE TREE</a:t>
            </a:r>
          </a:p>
          <a:p>
            <a:pPr marL="257175" indent="-257175" defTabSz="6858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282828"/>
                </a:solidFill>
              </a:rPr>
              <a:t>ORDERS</a:t>
            </a:r>
          </a:p>
          <a:p>
            <a:pPr marL="257175" indent="-257175" defTabSz="6858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282828"/>
                </a:solidFill>
              </a:rPr>
              <a:t>TRACEABILITY</a:t>
            </a:r>
          </a:p>
          <a:p>
            <a:pPr marL="257175" indent="-257175" defTabSz="6858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282828"/>
                </a:solidFill>
              </a:rPr>
              <a:t>INTERCHANGEABILITY</a:t>
            </a:r>
          </a:p>
          <a:p>
            <a:pPr marL="257175" indent="-257175" defTabSz="6858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282828"/>
                </a:solidFill>
              </a:rPr>
              <a:t>RESTORE INTERCHANGEABILITY</a:t>
            </a:r>
          </a:p>
          <a:p>
            <a:pPr marL="257175" indent="-257175" defTabSz="6858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282828"/>
                </a:solidFill>
              </a:rPr>
              <a:t>SPECIAL CASES AND CONSIDERATIONS</a:t>
            </a:r>
          </a:p>
          <a:p>
            <a:pPr marL="257175" indent="-257175" defTabSz="6858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282828"/>
                </a:solidFill>
              </a:rPr>
              <a:t>WAYS TO SIMPLIFY RE-IDENTIFICATION</a:t>
            </a:r>
          </a:p>
          <a:p>
            <a:pPr marL="257175" indent="-257175" defTabSz="6858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282828"/>
                </a:solidFill>
              </a:rPr>
              <a:t>AUTOMATION</a:t>
            </a:r>
          </a:p>
          <a:p>
            <a:pPr marL="257175" indent="-257175" defTabSz="6858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282828"/>
                </a:solidFill>
              </a:rPr>
              <a:t>SUMMARY AND EXERCISES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BC80AE7-32D9-FBAE-CA6E-A18DE9C58F46}"/>
              </a:ext>
            </a:extLst>
          </p:cNvPr>
          <p:cNvSpPr/>
          <p:nvPr/>
        </p:nvSpPr>
        <p:spPr>
          <a:xfrm>
            <a:off x="597298" y="299662"/>
            <a:ext cx="1974452" cy="439616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NL" sz="2000" dirty="0">
                <a:solidFill>
                  <a:prstClr val="white"/>
                </a:solidFill>
              </a:rPr>
              <a:t>What’s in it?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E9AEF2-CAB8-8A31-3EC6-6FBB40AC24B5}"/>
              </a:ext>
            </a:extLst>
          </p:cNvPr>
          <p:cNvCxnSpPr>
            <a:cxnSpLocks/>
          </p:cNvCxnSpPr>
          <p:nvPr/>
        </p:nvCxnSpPr>
        <p:spPr>
          <a:xfrm flipH="1">
            <a:off x="6010442" y="3005134"/>
            <a:ext cx="416791" cy="465308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CDAD912-2079-DF0F-27AE-D0395E5B59E6}"/>
              </a:ext>
            </a:extLst>
          </p:cNvPr>
          <p:cNvSpPr/>
          <p:nvPr/>
        </p:nvSpPr>
        <p:spPr>
          <a:xfrm>
            <a:off x="294230" y="2153802"/>
            <a:ext cx="1919580" cy="349499"/>
          </a:xfrm>
          <a:prstGeom prst="rect">
            <a:avLst/>
          </a:prstGeom>
          <a:solidFill>
            <a:srgbClr val="1966C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NL" sz="1400" dirty="0">
                <a:solidFill>
                  <a:prstClr val="white"/>
                </a:solidFill>
              </a:rPr>
              <a:t>From FFF to FFFI 😱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695024-C385-4D3C-D2FE-265BCF7D4774}"/>
              </a:ext>
            </a:extLst>
          </p:cNvPr>
          <p:cNvCxnSpPr>
            <a:cxnSpLocks/>
            <a:stCxn id="4" idx="3"/>
            <a:endCxn id="20" idx="2"/>
          </p:cNvCxnSpPr>
          <p:nvPr/>
        </p:nvCxnSpPr>
        <p:spPr>
          <a:xfrm>
            <a:off x="2213810" y="2328552"/>
            <a:ext cx="400718" cy="284908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 defTabSz="685783">
              <a:spcBef>
                <a:spcPts val="0"/>
              </a:spcBef>
              <a:buClrTx/>
              <a:buSzTx/>
              <a:defRPr/>
            </a:pPr>
            <a:r>
              <a:rPr lang="en-US" sz="825" b="1" spc="70" dirty="0">
                <a:solidFill>
                  <a:srgbClr val="4B5050"/>
                </a:solidFill>
                <a:latin typeface="Calibri" panose="020F0502020204030204"/>
                <a:cs typeface="+mn-cs"/>
              </a:rPr>
              <a:t>#</a:t>
            </a:r>
            <a:r>
              <a:rPr lang="en-US" sz="825" b="1" spc="70" dirty="0">
                <a:solidFill>
                  <a:srgbClr val="328CCD"/>
                </a:solidFill>
                <a:latin typeface="Calibri" panose="020F0502020204030204"/>
                <a:cs typeface="+mn-cs"/>
              </a:rPr>
              <a:t>MDUX </a:t>
            </a:r>
            <a:r>
              <a:rPr lang="en-US" sz="825" b="1" spc="70" dirty="0">
                <a:solidFill>
                  <a:srgbClr val="4B5050"/>
                </a:solidFill>
                <a:latin typeface="Calibri" panose="020F0502020204030204"/>
                <a:cs typeface="+mn-cs"/>
              </a:rPr>
              <a:t>20</a:t>
            </a:r>
            <a:r>
              <a:rPr lang="en-US" sz="825" b="1" spc="70" dirty="0">
                <a:solidFill>
                  <a:srgbClr val="328CCD"/>
                </a:solidFill>
                <a:latin typeface="Calibri" panose="020F0502020204030204"/>
                <a:cs typeface="+mn-cs"/>
              </a:rPr>
              <a:t>25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9916DD-7369-0488-64B3-0830D411264E}"/>
              </a:ext>
            </a:extLst>
          </p:cNvPr>
          <p:cNvGrpSpPr/>
          <p:nvPr/>
        </p:nvGrpSpPr>
        <p:grpSpPr>
          <a:xfrm>
            <a:off x="6411190" y="2780682"/>
            <a:ext cx="2111299" cy="463847"/>
            <a:chOff x="6411190" y="2780682"/>
            <a:chExt cx="2111299" cy="46384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B03508-2B38-D4E8-77D8-8D2E50126CD4}"/>
                </a:ext>
              </a:extLst>
            </p:cNvPr>
            <p:cNvSpPr/>
            <p:nvPr/>
          </p:nvSpPr>
          <p:spPr>
            <a:xfrm>
              <a:off x="6411190" y="2842221"/>
              <a:ext cx="2060865" cy="292576"/>
            </a:xfrm>
            <a:prstGeom prst="rect">
              <a:avLst/>
            </a:prstGeom>
            <a:solidFill>
              <a:srgbClr val="1966C2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r>
                <a:rPr 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 </a:t>
              </a:r>
              <a:r>
                <a:rPr lang="en-NL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favorite chapter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NL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38B5503-1E63-46F1-F9B3-F5A69EB48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2619" y="2780682"/>
              <a:ext cx="569870" cy="46384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90053-B6B1-026F-E5A0-BF90FDA5527B}"/>
              </a:ext>
            </a:extLst>
          </p:cNvPr>
          <p:cNvGrpSpPr/>
          <p:nvPr/>
        </p:nvGrpSpPr>
        <p:grpSpPr>
          <a:xfrm>
            <a:off x="2614528" y="4226551"/>
            <a:ext cx="2817570" cy="518322"/>
            <a:chOff x="2614528" y="4226551"/>
            <a:chExt cx="2817570" cy="51832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9ABC84-F994-D8B6-E0BD-DCAD4A28E26E}"/>
                </a:ext>
              </a:extLst>
            </p:cNvPr>
            <p:cNvSpPr/>
            <p:nvPr/>
          </p:nvSpPr>
          <p:spPr>
            <a:xfrm>
              <a:off x="2614528" y="4267325"/>
              <a:ext cx="2764499" cy="349499"/>
            </a:xfrm>
            <a:prstGeom prst="rect">
              <a:avLst/>
            </a:prstGeom>
            <a:solidFill>
              <a:srgbClr val="1966C2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r>
                <a:rPr lang="en-NL" sz="1600" dirty="0">
                  <a:solidFill>
                    <a:prstClr val="white"/>
                  </a:solidFill>
                </a:rPr>
                <a:t>There is also a Glossary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239875F-14C5-AF44-CF5F-CEEE4F7E8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302" y="4226551"/>
              <a:ext cx="636796" cy="5183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64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223FD5-580E-571B-F68D-50802AE7F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768" y="0"/>
            <a:ext cx="5245226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4BD329-112B-A455-E9E4-85C0079BD683}"/>
              </a:ext>
            </a:extLst>
          </p:cNvPr>
          <p:cNvSpPr/>
          <p:nvPr/>
        </p:nvSpPr>
        <p:spPr>
          <a:xfrm>
            <a:off x="466725" y="1290155"/>
            <a:ext cx="2035343" cy="288586"/>
          </a:xfrm>
          <a:prstGeom prst="rect">
            <a:avLst/>
          </a:prstGeom>
          <a:solidFill>
            <a:srgbClr val="1966C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NL" sz="1400" dirty="0">
                <a:solidFill>
                  <a:prstClr val="white"/>
                </a:solidFill>
              </a:rPr>
              <a:t>’Easy’ questions first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B6205-9049-8E64-A739-916C202C991C}"/>
              </a:ext>
            </a:extLst>
          </p:cNvPr>
          <p:cNvSpPr/>
          <p:nvPr/>
        </p:nvSpPr>
        <p:spPr>
          <a:xfrm>
            <a:off x="7294418" y="1791677"/>
            <a:ext cx="1666687" cy="288586"/>
          </a:xfrm>
          <a:prstGeom prst="rect">
            <a:avLst/>
          </a:prstGeom>
          <a:solidFill>
            <a:srgbClr val="1966C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NL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difficult one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C984ABC-543E-9CA9-77D0-B7DA40A30EF4}"/>
              </a:ext>
            </a:extLst>
          </p:cNvPr>
          <p:cNvSpPr/>
          <p:nvPr/>
        </p:nvSpPr>
        <p:spPr>
          <a:xfrm>
            <a:off x="329884" y="388326"/>
            <a:ext cx="2927021" cy="4561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NL" sz="2000" dirty="0">
                <a:solidFill>
                  <a:prstClr val="white"/>
                </a:solidFill>
              </a:rPr>
              <a:t>It is not about the Tree!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30A7F0-FBDF-255B-4E9B-C585DFAAFF3A}"/>
              </a:ext>
            </a:extLst>
          </p:cNvPr>
          <p:cNvSpPr/>
          <p:nvPr/>
        </p:nvSpPr>
        <p:spPr>
          <a:xfrm>
            <a:off x="218250" y="4134748"/>
            <a:ext cx="2107884" cy="288586"/>
          </a:xfrm>
          <a:prstGeom prst="rect">
            <a:avLst/>
          </a:prstGeom>
          <a:solidFill>
            <a:srgbClr val="1966C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NL" sz="1400" dirty="0">
                <a:solidFill>
                  <a:prstClr val="white"/>
                </a:solidFill>
              </a:rPr>
              <a:t>What about</a:t>
            </a:r>
            <a:r>
              <a:rPr lang="fr-FR" sz="1400" dirty="0">
                <a:solidFill>
                  <a:prstClr val="white"/>
                </a:solidFill>
              </a:rPr>
              <a:t> </a:t>
            </a:r>
            <a:r>
              <a:rPr lang="en-NL" sz="1400" dirty="0">
                <a:solidFill>
                  <a:prstClr val="white"/>
                </a:solidFill>
              </a:rPr>
              <a:t>Phantoms?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0BA8252-19E0-45FF-0685-23A6D361FBDA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326134" y="4279041"/>
            <a:ext cx="520975" cy="6850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174E8F-6AC5-CF23-122A-D725D4E0F6D0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7294420" y="2080263"/>
            <a:ext cx="833342" cy="2473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E5F2A7D-A580-06A9-4010-DEE8E1E0EBBA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502068" y="1240959"/>
            <a:ext cx="1893287" cy="1934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8B56DE2-794D-C01A-5EDD-1182B238755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502068" y="1434448"/>
            <a:ext cx="505037" cy="2885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 defTabSz="685783">
              <a:spcBef>
                <a:spcPts val="0"/>
              </a:spcBef>
              <a:buClrTx/>
              <a:buSzTx/>
              <a:defRPr/>
            </a:pPr>
            <a:r>
              <a:rPr lang="en-US" sz="825" b="1" spc="70" dirty="0">
                <a:solidFill>
                  <a:srgbClr val="4B5050"/>
                </a:solidFill>
                <a:latin typeface="Calibri" panose="020F0502020204030204"/>
                <a:cs typeface="+mn-cs"/>
              </a:rPr>
              <a:t>#</a:t>
            </a:r>
            <a:r>
              <a:rPr lang="en-US" sz="825" b="1" spc="70" dirty="0">
                <a:solidFill>
                  <a:srgbClr val="328CCD"/>
                </a:solidFill>
                <a:latin typeface="Calibri" panose="020F0502020204030204"/>
                <a:cs typeface="+mn-cs"/>
              </a:rPr>
              <a:t>MDUX </a:t>
            </a:r>
            <a:r>
              <a:rPr lang="en-US" sz="825" b="1" spc="70" dirty="0">
                <a:solidFill>
                  <a:srgbClr val="4B5050"/>
                </a:solidFill>
                <a:latin typeface="Calibri" panose="020F0502020204030204"/>
                <a:cs typeface="+mn-cs"/>
              </a:rPr>
              <a:t>20</a:t>
            </a:r>
            <a:r>
              <a:rPr lang="en-US" sz="825" b="1" spc="70" dirty="0">
                <a:solidFill>
                  <a:srgbClr val="328CCD"/>
                </a:solidFill>
                <a:latin typeface="Calibri" panose="020F0502020204030204"/>
                <a:cs typeface="+mn-cs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1646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C4189BD0-C18B-E49A-518E-8E636557F689}"/>
              </a:ext>
            </a:extLst>
          </p:cNvPr>
          <p:cNvSpPr/>
          <p:nvPr/>
        </p:nvSpPr>
        <p:spPr>
          <a:xfrm>
            <a:off x="260856" y="253743"/>
            <a:ext cx="2234822" cy="4561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000" dirty="0">
                <a:solidFill>
                  <a:prstClr val="white"/>
                </a:solidFill>
              </a:rPr>
              <a:t>From FFF to F3I</a:t>
            </a:r>
            <a:endParaRPr lang="en-NL" sz="2000" dirty="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A7F832-BEBA-6CB1-0E33-711C9ECAB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330" y="2198122"/>
            <a:ext cx="4881814" cy="268142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0269837-9D79-0650-B29F-CAB790FAF728}"/>
              </a:ext>
            </a:extLst>
          </p:cNvPr>
          <p:cNvGrpSpPr/>
          <p:nvPr/>
        </p:nvGrpSpPr>
        <p:grpSpPr>
          <a:xfrm>
            <a:off x="73383" y="2959185"/>
            <a:ext cx="1803185" cy="737620"/>
            <a:chOff x="2286034" y="4044002"/>
            <a:chExt cx="2404247" cy="98349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476DFB1-70A6-DCCD-8EE8-8A6CC9A0795E}"/>
                </a:ext>
              </a:extLst>
            </p:cNvPr>
            <p:cNvGrpSpPr/>
            <p:nvPr/>
          </p:nvGrpSpPr>
          <p:grpSpPr>
            <a:xfrm>
              <a:off x="2286035" y="4044002"/>
              <a:ext cx="2198451" cy="655664"/>
              <a:chOff x="583766" y="313611"/>
              <a:chExt cx="2198451" cy="65566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54A1B34-BB78-49CB-E01D-87CE8153A7EA}"/>
                  </a:ext>
                </a:extLst>
              </p:cNvPr>
              <p:cNvSpPr/>
              <p:nvPr/>
            </p:nvSpPr>
            <p:spPr>
              <a:xfrm>
                <a:off x="583766" y="641443"/>
                <a:ext cx="2198451" cy="327832"/>
              </a:xfrm>
              <a:prstGeom prst="rect">
                <a:avLst/>
              </a:prstGeom>
              <a:solidFill>
                <a:srgbClr val="1966C2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sz="1200" dirty="0">
                    <a:solidFill>
                      <a:prstClr val="white"/>
                    </a:solidFill>
                  </a:rPr>
                  <a:t>appearance/esthetic</a:t>
                </a:r>
                <a:endParaRPr lang="en-NL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3DEE7E8-F234-3EB9-7C63-CF2ADFB357A1}"/>
                  </a:ext>
                </a:extLst>
              </p:cNvPr>
              <p:cNvSpPr/>
              <p:nvPr/>
            </p:nvSpPr>
            <p:spPr>
              <a:xfrm>
                <a:off x="583767" y="313611"/>
                <a:ext cx="1455575" cy="327831"/>
              </a:xfrm>
              <a:prstGeom prst="rect">
                <a:avLst/>
              </a:prstGeom>
              <a:solidFill>
                <a:srgbClr val="1966C2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1200" dirty="0">
                    <a:solidFill>
                      <a:prstClr val="white"/>
                    </a:solidFill>
                  </a:rPr>
                  <a:t>Refers to the</a:t>
                </a:r>
                <a:endParaRPr lang="en-NL" sz="12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5717AD-E5BD-E16D-515E-832ADE04780A}"/>
                </a:ext>
              </a:extLst>
            </p:cNvPr>
            <p:cNvSpPr/>
            <p:nvPr/>
          </p:nvSpPr>
          <p:spPr>
            <a:xfrm>
              <a:off x="2286034" y="4699664"/>
              <a:ext cx="2404247" cy="327831"/>
            </a:xfrm>
            <a:prstGeom prst="rect">
              <a:avLst/>
            </a:prstGeom>
            <a:solidFill>
              <a:srgbClr val="1966C2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r>
                <a:rPr lang="en-US" sz="1200" dirty="0">
                  <a:solidFill>
                    <a:prstClr val="white"/>
                  </a:solidFill>
                </a:rPr>
                <a:t>requirements of a part.</a:t>
              </a:r>
              <a:endParaRPr lang="en-NL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A2519E-41CB-EB6B-1DAD-D4966D8761A4}"/>
              </a:ext>
            </a:extLst>
          </p:cNvPr>
          <p:cNvGrpSpPr/>
          <p:nvPr/>
        </p:nvGrpSpPr>
        <p:grpSpPr>
          <a:xfrm>
            <a:off x="2313295" y="869300"/>
            <a:ext cx="3508503" cy="967839"/>
            <a:chOff x="-2" y="1237502"/>
            <a:chExt cx="4678003" cy="12904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42D98E-8805-7197-DB58-148BC0472945}"/>
                </a:ext>
              </a:extLst>
            </p:cNvPr>
            <p:cNvSpPr/>
            <p:nvPr/>
          </p:nvSpPr>
          <p:spPr>
            <a:xfrm>
              <a:off x="-1" y="1237502"/>
              <a:ext cx="3670631" cy="327831"/>
            </a:xfrm>
            <a:prstGeom prst="rect">
              <a:avLst/>
            </a:prstGeom>
            <a:solidFill>
              <a:srgbClr val="1966C2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r>
                <a:rPr lang="en-US" sz="1200" dirty="0">
                  <a:solidFill>
                    <a:prstClr val="white"/>
                  </a:solidFill>
                </a:rPr>
                <a:t>Refers to fit-for-use, which translates</a:t>
              </a:r>
              <a:endParaRPr lang="en-NL" sz="12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97D7FA5-B0DA-5018-4A4B-169AAAFB62B1}"/>
                </a:ext>
              </a:extLst>
            </p:cNvPr>
            <p:cNvSpPr/>
            <p:nvPr/>
          </p:nvSpPr>
          <p:spPr>
            <a:xfrm>
              <a:off x="-2" y="1549097"/>
              <a:ext cx="4169609" cy="327831"/>
            </a:xfrm>
            <a:prstGeom prst="rect">
              <a:avLst/>
            </a:prstGeom>
            <a:solidFill>
              <a:srgbClr val="1966C2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r>
                <a:rPr lang="en-US" sz="1200" dirty="0">
                  <a:solidFill>
                    <a:prstClr val="white"/>
                  </a:solidFill>
                </a:rPr>
                <a:t>to the ability to mate with other parts and</a:t>
              </a:r>
              <a:endParaRPr lang="en-NL" sz="120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D32188-0032-5980-5B58-E24EBE6154AD}"/>
                </a:ext>
              </a:extLst>
            </p:cNvPr>
            <p:cNvSpPr/>
            <p:nvPr/>
          </p:nvSpPr>
          <p:spPr>
            <a:xfrm>
              <a:off x="-1" y="1874610"/>
              <a:ext cx="4678002" cy="327831"/>
            </a:xfrm>
            <a:prstGeom prst="rect">
              <a:avLst/>
            </a:prstGeom>
            <a:solidFill>
              <a:srgbClr val="1966C2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r>
                <a:rPr lang="en-US" sz="1200" dirty="0">
                  <a:solidFill>
                    <a:prstClr val="white"/>
                  </a:solidFill>
                </a:rPr>
                <a:t>conformance to any relevant manufacturability,</a:t>
              </a:r>
              <a:endParaRPr lang="en-NL" sz="1200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3CA9A99-6215-EDA3-772F-EA4B72392E68}"/>
                </a:ext>
              </a:extLst>
            </p:cNvPr>
            <p:cNvSpPr/>
            <p:nvPr/>
          </p:nvSpPr>
          <p:spPr>
            <a:xfrm>
              <a:off x="-1" y="2200123"/>
              <a:ext cx="3310921" cy="327831"/>
            </a:xfrm>
            <a:prstGeom prst="rect">
              <a:avLst/>
            </a:prstGeom>
            <a:solidFill>
              <a:srgbClr val="1966C2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r>
                <a:rPr lang="en-US" sz="1200" dirty="0">
                  <a:solidFill>
                    <a:prstClr val="white"/>
                  </a:solidFill>
                </a:rPr>
                <a:t>and serviceability requirements.</a:t>
              </a:r>
              <a:endParaRPr lang="en-NL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6E852DF-3C69-C893-4F34-C18C827CA9EA}"/>
              </a:ext>
            </a:extLst>
          </p:cNvPr>
          <p:cNvGrpSpPr/>
          <p:nvPr/>
        </p:nvGrpSpPr>
        <p:grpSpPr>
          <a:xfrm>
            <a:off x="6238753" y="701913"/>
            <a:ext cx="1959072" cy="1223524"/>
            <a:chOff x="9104613" y="3500701"/>
            <a:chExt cx="2523280" cy="163136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A0BF566-A8BF-5FCD-7771-CD04B1D2FED9}"/>
                </a:ext>
              </a:extLst>
            </p:cNvPr>
            <p:cNvGrpSpPr/>
            <p:nvPr/>
          </p:nvGrpSpPr>
          <p:grpSpPr>
            <a:xfrm>
              <a:off x="9104614" y="3500701"/>
              <a:ext cx="2523279" cy="983493"/>
              <a:chOff x="2286034" y="4044002"/>
              <a:chExt cx="2523279" cy="983493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9C46D02-3C1F-F9FE-7E89-18EAF235B6DA}"/>
                  </a:ext>
                </a:extLst>
              </p:cNvPr>
              <p:cNvGrpSpPr/>
              <p:nvPr/>
            </p:nvGrpSpPr>
            <p:grpSpPr>
              <a:xfrm>
                <a:off x="2286035" y="4044002"/>
                <a:ext cx="2249630" cy="655664"/>
                <a:chOff x="583766" y="313611"/>
                <a:chExt cx="2249630" cy="65566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5EA1CB-A8C3-63BE-E788-3A1FA194DAC2}"/>
                    </a:ext>
                  </a:extLst>
                </p:cNvPr>
                <p:cNvSpPr/>
                <p:nvPr/>
              </p:nvSpPr>
              <p:spPr>
                <a:xfrm>
                  <a:off x="583766" y="641443"/>
                  <a:ext cx="2249630" cy="327832"/>
                </a:xfrm>
                <a:prstGeom prst="rect">
                  <a:avLst/>
                </a:prstGeom>
                <a:solidFill>
                  <a:srgbClr val="1966C2"/>
                </a:solidFill>
                <a:ln>
                  <a:noFill/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/>
                  <a:r>
                    <a:rPr lang="en-US" sz="1200" dirty="0">
                      <a:solidFill>
                        <a:prstClr val="white"/>
                      </a:solidFill>
                    </a:rPr>
                    <a:t>functional, reliability,</a:t>
                  </a:r>
                  <a:endParaRPr lang="en-NL" sz="12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0E991DC-B3E4-E779-71DB-4C91FC1A5029}"/>
                    </a:ext>
                  </a:extLst>
                </p:cNvPr>
                <p:cNvSpPr/>
                <p:nvPr/>
              </p:nvSpPr>
              <p:spPr>
                <a:xfrm>
                  <a:off x="583766" y="313611"/>
                  <a:ext cx="1827241" cy="327831"/>
                </a:xfrm>
                <a:prstGeom prst="rect">
                  <a:avLst/>
                </a:prstGeom>
                <a:solidFill>
                  <a:srgbClr val="1966C2"/>
                </a:solidFill>
                <a:ln>
                  <a:noFill/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/>
                  <a:r>
                    <a:rPr lang="en-US" sz="1200" dirty="0">
                      <a:solidFill>
                        <a:prstClr val="white"/>
                      </a:solidFill>
                    </a:rPr>
                    <a:t>Refers to a part’s</a:t>
                  </a:r>
                  <a:endParaRPr lang="en-NL" sz="12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3A9BD54-DAC2-7155-2F36-B39981F76ADD}"/>
                  </a:ext>
                </a:extLst>
              </p:cNvPr>
              <p:cNvSpPr/>
              <p:nvPr/>
            </p:nvSpPr>
            <p:spPr>
              <a:xfrm>
                <a:off x="2286034" y="4699664"/>
                <a:ext cx="2523279" cy="327831"/>
              </a:xfrm>
              <a:prstGeom prst="rect">
                <a:avLst/>
              </a:prstGeom>
              <a:solidFill>
                <a:srgbClr val="1966C2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sz="1200" dirty="0">
                    <a:solidFill>
                      <a:prstClr val="white"/>
                    </a:solidFill>
                  </a:rPr>
                  <a:t>regulatory, sustainability,</a:t>
                </a:r>
                <a:endParaRPr lang="en-NL" sz="12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4167300-E020-344A-5EF0-86B0A9BC8FE9}"/>
                </a:ext>
              </a:extLst>
            </p:cNvPr>
            <p:cNvSpPr/>
            <p:nvPr/>
          </p:nvSpPr>
          <p:spPr>
            <a:xfrm>
              <a:off x="9104613" y="4478722"/>
              <a:ext cx="2450491" cy="327831"/>
            </a:xfrm>
            <a:prstGeom prst="rect">
              <a:avLst/>
            </a:prstGeom>
            <a:solidFill>
              <a:srgbClr val="1966C2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r>
                <a:rPr lang="en-US" sz="1200" dirty="0">
                  <a:solidFill>
                    <a:prstClr val="white"/>
                  </a:solidFill>
                </a:rPr>
                <a:t>safety, and performance</a:t>
              </a:r>
              <a:endParaRPr lang="en-NL" sz="1200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0D0F85A-CB50-355B-5478-3D00B37C7546}"/>
                </a:ext>
              </a:extLst>
            </p:cNvPr>
            <p:cNvSpPr/>
            <p:nvPr/>
          </p:nvSpPr>
          <p:spPr>
            <a:xfrm>
              <a:off x="9104613" y="4804235"/>
              <a:ext cx="1581993" cy="327831"/>
            </a:xfrm>
            <a:prstGeom prst="rect">
              <a:avLst/>
            </a:prstGeom>
            <a:solidFill>
              <a:srgbClr val="1966C2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r>
                <a:rPr lang="en-US" sz="1200" dirty="0">
                  <a:solidFill>
                    <a:prstClr val="white"/>
                  </a:solidFill>
                </a:rPr>
                <a:t>requirements.</a:t>
              </a:r>
              <a:endParaRPr lang="en-NL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44DE3FE-E539-258A-C28D-BBDB5C747CA7}"/>
              </a:ext>
            </a:extLst>
          </p:cNvPr>
          <p:cNvGrpSpPr/>
          <p:nvPr/>
        </p:nvGrpSpPr>
        <p:grpSpPr>
          <a:xfrm>
            <a:off x="7220250" y="2593296"/>
            <a:ext cx="1902560" cy="1223524"/>
            <a:chOff x="9104613" y="3500701"/>
            <a:chExt cx="2536747" cy="163136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457F8E0-8FA1-C93E-DD69-3E5F93F5F81A}"/>
                </a:ext>
              </a:extLst>
            </p:cNvPr>
            <p:cNvGrpSpPr/>
            <p:nvPr/>
          </p:nvGrpSpPr>
          <p:grpSpPr>
            <a:xfrm>
              <a:off x="9104614" y="3500701"/>
              <a:ext cx="2536746" cy="983493"/>
              <a:chOff x="2286034" y="4044002"/>
              <a:chExt cx="2536746" cy="983493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B46E9C1-4128-2705-50A5-29A35B0C2959}"/>
                  </a:ext>
                </a:extLst>
              </p:cNvPr>
              <p:cNvGrpSpPr/>
              <p:nvPr/>
            </p:nvGrpSpPr>
            <p:grpSpPr>
              <a:xfrm>
                <a:off x="2286035" y="4044002"/>
                <a:ext cx="2536745" cy="655664"/>
                <a:chOff x="583766" y="313611"/>
                <a:chExt cx="2536745" cy="655664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62E9AF7-9A82-AEA2-1C17-AA140CEBF657}"/>
                    </a:ext>
                  </a:extLst>
                </p:cNvPr>
                <p:cNvSpPr/>
                <p:nvPr/>
              </p:nvSpPr>
              <p:spPr>
                <a:xfrm>
                  <a:off x="583766" y="641443"/>
                  <a:ext cx="2070727" cy="327832"/>
                </a:xfrm>
                <a:prstGeom prst="rect">
                  <a:avLst/>
                </a:prstGeom>
                <a:solidFill>
                  <a:srgbClr val="1966C2"/>
                </a:solidFill>
                <a:ln>
                  <a:noFill/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/>
                  <a:r>
                    <a:rPr lang="en-US" sz="1200" dirty="0">
                      <a:solidFill>
                        <a:prstClr val="white"/>
                      </a:solidFill>
                    </a:rPr>
                    <a:t>between parts and</a:t>
                  </a:r>
                  <a:endParaRPr lang="en-NL" sz="12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E6C81CE-A5B1-CCEB-D4CF-D8D3E229C9B4}"/>
                    </a:ext>
                  </a:extLst>
                </p:cNvPr>
                <p:cNvSpPr/>
                <p:nvPr/>
              </p:nvSpPr>
              <p:spPr>
                <a:xfrm>
                  <a:off x="583766" y="313611"/>
                  <a:ext cx="2536745" cy="327832"/>
                </a:xfrm>
                <a:prstGeom prst="rect">
                  <a:avLst/>
                </a:prstGeom>
                <a:solidFill>
                  <a:srgbClr val="1966C2"/>
                </a:solidFill>
                <a:ln>
                  <a:noFill/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/>
                  <a:r>
                    <a:rPr lang="en-US" sz="1200" dirty="0">
                      <a:solidFill>
                        <a:prstClr val="white"/>
                      </a:solidFill>
                    </a:rPr>
                    <a:t>Refers to the interaction</a:t>
                  </a:r>
                  <a:endParaRPr lang="en-NL" sz="12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8538BA-DDDD-32A6-7FAB-5CCCB1381268}"/>
                  </a:ext>
                </a:extLst>
              </p:cNvPr>
              <p:cNvSpPr/>
              <p:nvPr/>
            </p:nvSpPr>
            <p:spPr>
              <a:xfrm>
                <a:off x="2286034" y="4699664"/>
                <a:ext cx="2536745" cy="327831"/>
              </a:xfrm>
              <a:prstGeom prst="rect">
                <a:avLst/>
              </a:prstGeom>
              <a:solidFill>
                <a:srgbClr val="1966C2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sz="1200" dirty="0">
                    <a:solidFill>
                      <a:prstClr val="white"/>
                    </a:solidFill>
                  </a:rPr>
                  <a:t>between parts and their</a:t>
                </a:r>
                <a:endParaRPr lang="en-NL" sz="12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F9B8A4A-3E71-6D8B-9E0E-2E0B259E0FA1}"/>
                </a:ext>
              </a:extLst>
            </p:cNvPr>
            <p:cNvSpPr/>
            <p:nvPr/>
          </p:nvSpPr>
          <p:spPr>
            <a:xfrm>
              <a:off x="9104614" y="4478722"/>
              <a:ext cx="2423779" cy="327831"/>
            </a:xfrm>
            <a:prstGeom prst="rect">
              <a:avLst/>
            </a:prstGeom>
            <a:solidFill>
              <a:srgbClr val="1966C2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r>
                <a:rPr lang="en-US" sz="1200" dirty="0">
                  <a:solidFill>
                    <a:prstClr val="white"/>
                  </a:solidFill>
                </a:rPr>
                <a:t>environment, including</a:t>
              </a:r>
              <a:endParaRPr lang="en-NL" sz="1200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BA8A469-DA37-1825-01B2-30F29A4FA241}"/>
                </a:ext>
              </a:extLst>
            </p:cNvPr>
            <p:cNvSpPr/>
            <p:nvPr/>
          </p:nvSpPr>
          <p:spPr>
            <a:xfrm>
              <a:off x="9104613" y="4804235"/>
              <a:ext cx="1148092" cy="327831"/>
            </a:xfrm>
            <a:prstGeom prst="rect">
              <a:avLst/>
            </a:prstGeom>
            <a:solidFill>
              <a:srgbClr val="1966C2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r>
                <a:rPr lang="en-US" sz="1200" dirty="0">
                  <a:solidFill>
                    <a:prstClr val="white"/>
                  </a:solidFill>
                </a:rPr>
                <a:t>the user.</a:t>
              </a:r>
              <a:endParaRPr lang="en-NL" sz="120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2DBA563-7550-0DCC-514F-2D31F0D23EC1}"/>
              </a:ext>
            </a:extLst>
          </p:cNvPr>
          <p:cNvCxnSpPr>
            <a:cxnSpLocks/>
          </p:cNvCxnSpPr>
          <p:nvPr/>
        </p:nvCxnSpPr>
        <p:spPr>
          <a:xfrm flipH="1">
            <a:off x="1105470" y="2323531"/>
            <a:ext cx="1207826" cy="6356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ACA2D97-7B3B-71C0-F759-4744CE1118CF}"/>
              </a:ext>
            </a:extLst>
          </p:cNvPr>
          <p:cNvCxnSpPr>
            <a:cxnSpLocks/>
          </p:cNvCxnSpPr>
          <p:nvPr/>
        </p:nvCxnSpPr>
        <p:spPr>
          <a:xfrm flipV="1">
            <a:off x="3712191" y="1838363"/>
            <a:ext cx="0" cy="3597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6AE24CA-7BBA-85B6-267B-BF4CB24256F8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5213445" y="1802501"/>
            <a:ext cx="1025308" cy="4741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F72EE8F-C2CC-73DB-489C-B69C7D840516}"/>
              </a:ext>
            </a:extLst>
          </p:cNvPr>
          <p:cNvCxnSpPr>
            <a:cxnSpLocks/>
          </p:cNvCxnSpPr>
          <p:nvPr/>
        </p:nvCxnSpPr>
        <p:spPr>
          <a:xfrm>
            <a:off x="6537278" y="2319321"/>
            <a:ext cx="682971" cy="2739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spc="70" dirty="0">
                <a:solidFill>
                  <a:srgbClr val="4B5050"/>
                </a:solidFill>
                <a:latin typeface="Calibri" panose="020F0502020204030204"/>
              </a:rPr>
              <a:t>#</a:t>
            </a:r>
            <a:r>
              <a:rPr lang="en-US" b="1" spc="70" dirty="0">
                <a:solidFill>
                  <a:srgbClr val="328CCD"/>
                </a:solidFill>
                <a:latin typeface="Calibri" panose="020F0502020204030204"/>
              </a:rPr>
              <a:t>MDUX </a:t>
            </a:r>
            <a:r>
              <a:rPr lang="en-US" b="1" spc="70" dirty="0">
                <a:solidFill>
                  <a:srgbClr val="4B5050"/>
                </a:solidFill>
                <a:latin typeface="Calibri" panose="020F0502020204030204"/>
              </a:rPr>
              <a:t>20</a:t>
            </a:r>
            <a:r>
              <a:rPr lang="en-US" b="1" spc="70" dirty="0">
                <a:solidFill>
                  <a:srgbClr val="328CCD"/>
                </a:solidFill>
                <a:latin typeface="Calibri" panose="020F0502020204030204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4239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3EF891-9FC6-4368-35C5-A79C6D588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3"/>
          <a:stretch/>
        </p:blipFill>
        <p:spPr bwMode="auto">
          <a:xfrm>
            <a:off x="197677" y="1867327"/>
            <a:ext cx="3041333" cy="2243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1C7900-BAD7-DBC5-0385-88F79E55B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906" y="1069474"/>
            <a:ext cx="2467604" cy="3342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0CD4D5-9EBF-E09D-5054-3F16B0B13D01}"/>
              </a:ext>
            </a:extLst>
          </p:cNvPr>
          <p:cNvSpPr/>
          <p:nvPr/>
        </p:nvSpPr>
        <p:spPr>
          <a:xfrm>
            <a:off x="6938431" y="1558546"/>
            <a:ext cx="1211883" cy="348851"/>
          </a:xfrm>
          <a:prstGeom prst="rect">
            <a:avLst/>
          </a:prstGeom>
          <a:solidFill>
            <a:srgbClr val="1966C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NL" sz="1400" dirty="0">
                <a:solidFill>
                  <a:prstClr val="white"/>
                </a:solidFill>
              </a:rPr>
              <a:t>Exercises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6EDE8-D66D-40D3-76E2-C9148401679D}"/>
              </a:ext>
            </a:extLst>
          </p:cNvPr>
          <p:cNvSpPr/>
          <p:nvPr/>
        </p:nvSpPr>
        <p:spPr>
          <a:xfrm>
            <a:off x="336467" y="1075071"/>
            <a:ext cx="2278395" cy="667982"/>
          </a:xfrm>
          <a:prstGeom prst="rect">
            <a:avLst/>
          </a:prstGeom>
          <a:solidFill>
            <a:srgbClr val="1966C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NL" sz="1400" dirty="0">
                <a:solidFill>
                  <a:prstClr val="white"/>
                </a:solidFill>
              </a:rPr>
              <a:t>Sub-Decision Tree for</a:t>
            </a:r>
            <a:r>
              <a:rPr lang="en-US" sz="1400" dirty="0">
                <a:solidFill>
                  <a:prstClr val="white"/>
                </a:solidFill>
              </a:rPr>
              <a:t> some questions part of the Main Tree</a:t>
            </a:r>
            <a:endParaRPr lang="en-NL" sz="1400" dirty="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92BFAB-3598-8B73-83B7-22160AD03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960" y="2659948"/>
            <a:ext cx="2860602" cy="23211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F72B0B-ADBB-16A1-5623-F440FE414743}"/>
              </a:ext>
            </a:extLst>
          </p:cNvPr>
          <p:cNvSpPr/>
          <p:nvPr/>
        </p:nvSpPr>
        <p:spPr>
          <a:xfrm>
            <a:off x="4142852" y="1979287"/>
            <a:ext cx="1444162" cy="663619"/>
          </a:xfrm>
          <a:prstGeom prst="rect">
            <a:avLst/>
          </a:prstGeom>
          <a:solidFill>
            <a:srgbClr val="1966C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NL" sz="1400" dirty="0">
                <a:solidFill>
                  <a:prstClr val="white"/>
                </a:solidFill>
              </a:rPr>
              <a:t>Special Cases </a:t>
            </a:r>
            <a:r>
              <a:rPr lang="fr-FR" sz="1400" dirty="0">
                <a:solidFill>
                  <a:prstClr val="white"/>
                </a:solidFill>
              </a:rPr>
              <a:t>&amp; </a:t>
            </a:r>
            <a:r>
              <a:rPr lang="fr-FR" sz="1400" dirty="0" err="1">
                <a:solidFill>
                  <a:prstClr val="white"/>
                </a:solidFill>
              </a:rPr>
              <a:t>Considerations</a:t>
            </a:r>
            <a:endParaRPr lang="en-NL" sz="1400" dirty="0">
              <a:solidFill>
                <a:prstClr val="white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A few insights on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chapters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spc="70" dirty="0">
                <a:solidFill>
                  <a:srgbClr val="4B5050"/>
                </a:solidFill>
                <a:latin typeface="Calibri" panose="020F0502020204030204"/>
              </a:rPr>
              <a:t>#</a:t>
            </a:r>
            <a:r>
              <a:rPr lang="en-US" b="1" spc="70" dirty="0">
                <a:solidFill>
                  <a:srgbClr val="328CCD"/>
                </a:solidFill>
                <a:latin typeface="Calibri" panose="020F0502020204030204"/>
              </a:rPr>
              <a:t>MDUX </a:t>
            </a:r>
            <a:r>
              <a:rPr lang="en-US" b="1" spc="70" dirty="0">
                <a:solidFill>
                  <a:srgbClr val="4B5050"/>
                </a:solidFill>
                <a:latin typeface="Calibri" panose="020F0502020204030204"/>
              </a:rPr>
              <a:t>20</a:t>
            </a:r>
            <a:r>
              <a:rPr lang="en-US" b="1" spc="70" dirty="0">
                <a:solidFill>
                  <a:srgbClr val="328CCD"/>
                </a:solidFill>
                <a:latin typeface="Calibri" panose="020F0502020204030204"/>
              </a:rPr>
              <a:t>25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86EDE8-D66D-40D3-76E2-C9148401679D}"/>
              </a:ext>
            </a:extLst>
          </p:cNvPr>
          <p:cNvSpPr/>
          <p:nvPr/>
        </p:nvSpPr>
        <p:spPr>
          <a:xfrm>
            <a:off x="1322249" y="2748189"/>
            <a:ext cx="1179510" cy="513347"/>
          </a:xfrm>
          <a:prstGeom prst="rect">
            <a:avLst/>
          </a:prstGeom>
          <a:solidFill>
            <a:srgbClr val="1966C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1200" dirty="0" err="1">
                <a:solidFill>
                  <a:prstClr val="white"/>
                </a:solidFill>
              </a:rPr>
              <a:t>Traceability</a:t>
            </a:r>
            <a:r>
              <a:rPr lang="fr-FR" sz="1200" dirty="0">
                <a:solidFill>
                  <a:prstClr val="white"/>
                </a:solidFill>
              </a:rPr>
              <a:t> </a:t>
            </a:r>
            <a:r>
              <a:rPr lang="fr-FR" sz="1200" dirty="0" err="1">
                <a:solidFill>
                  <a:prstClr val="white"/>
                </a:solidFill>
              </a:rPr>
              <a:t>example</a:t>
            </a:r>
            <a:endParaRPr lang="en-NL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466EA16B-C7C4-DDE6-1B35-6B0B2DF33AFD}"/>
              </a:ext>
            </a:extLst>
          </p:cNvPr>
          <p:cNvSpPr/>
          <p:nvPr/>
        </p:nvSpPr>
        <p:spPr>
          <a:xfrm>
            <a:off x="599963" y="1007778"/>
            <a:ext cx="3174330" cy="4561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dirty="0">
                <a:solidFill>
                  <a:prstClr val="white"/>
                </a:solidFill>
              </a:rPr>
              <a:t>Update in progress </a:t>
            </a:r>
            <a:r>
              <a:rPr lang="en-NL" dirty="0">
                <a:solidFill>
                  <a:schemeClr val="bg1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👍</a:t>
            </a:r>
            <a:endParaRPr lang="en-NL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8D4A2F-7603-2151-E0A3-D40D2D09C863}"/>
              </a:ext>
            </a:extLst>
          </p:cNvPr>
          <p:cNvSpPr/>
          <p:nvPr/>
        </p:nvSpPr>
        <p:spPr>
          <a:xfrm>
            <a:off x="1802117" y="1601678"/>
            <a:ext cx="4667718" cy="2739669"/>
          </a:xfrm>
          <a:prstGeom prst="rect">
            <a:avLst/>
          </a:prstGeom>
          <a:solidFill>
            <a:srgbClr val="1966C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Process feedback and fix typos</a:t>
            </a:r>
          </a:p>
          <a:p>
            <a:pPr defTabSz="685800"/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Extend Chapter 9 Special Cases &amp; Considerations</a:t>
            </a: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prstClr val="white"/>
                </a:solidFill>
                <a:latin typeface="Calibri" panose="020F0502020204030204"/>
              </a:rPr>
              <a:t>Tool &amp; Packaging Parts</a:t>
            </a: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prstClr val="white"/>
                </a:solidFill>
                <a:latin typeface="Calibri" panose="020F0502020204030204"/>
              </a:rPr>
              <a:t>Software Parts</a:t>
            </a:r>
          </a:p>
          <a:p>
            <a:pPr marL="628650" lvl="1" indent="-171450" defTabSz="6858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prstClr val="white"/>
                </a:solidFill>
                <a:latin typeface="Calibri" panose="020F0502020204030204"/>
              </a:rPr>
              <a:t>Software versioning</a:t>
            </a: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prstClr val="white"/>
                </a:solidFill>
                <a:latin typeface="Calibri" panose="020F0502020204030204"/>
              </a:rPr>
              <a:t>Software Components</a:t>
            </a: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prstClr val="white"/>
                </a:solidFill>
                <a:latin typeface="Calibri" panose="020F0502020204030204"/>
              </a:rPr>
              <a:t>Imprecise versus Precise Bills of Materials</a:t>
            </a: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prstClr val="white"/>
                </a:solidFill>
                <a:latin typeface="Calibri" panose="020F0502020204030204"/>
              </a:rPr>
              <a:t>Alternates and Equivalents</a:t>
            </a: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prstClr val="white"/>
                </a:solidFill>
                <a:latin typeface="Calibri" panose="020F0502020204030204"/>
              </a:rPr>
              <a:t>Commonality</a:t>
            </a:r>
          </a:p>
          <a:p>
            <a:pPr defTabSz="685800"/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More exercises</a:t>
            </a:r>
            <a:br>
              <a:rPr lang="en-US" sz="1600" b="1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Extend Terms &amp; Definitions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New version </a:t>
            </a:r>
            <a:r>
              <a:rPr lang="fr-FR" dirty="0" err="1"/>
              <a:t>planned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spc="70" dirty="0">
                <a:solidFill>
                  <a:srgbClr val="4B5050"/>
                </a:solidFill>
                <a:latin typeface="Calibri" panose="020F0502020204030204"/>
              </a:rPr>
              <a:t>#</a:t>
            </a:r>
            <a:r>
              <a:rPr lang="en-US" b="1" spc="70" dirty="0">
                <a:solidFill>
                  <a:srgbClr val="328CCD"/>
                </a:solidFill>
                <a:latin typeface="Calibri" panose="020F0502020204030204"/>
              </a:rPr>
              <a:t>MDUX </a:t>
            </a:r>
            <a:r>
              <a:rPr lang="en-US" b="1" spc="70" dirty="0">
                <a:solidFill>
                  <a:srgbClr val="4B5050"/>
                </a:solidFill>
                <a:latin typeface="Calibri" panose="020F0502020204030204"/>
              </a:rPr>
              <a:t>20</a:t>
            </a:r>
            <a:r>
              <a:rPr lang="en-US" b="1" spc="70" dirty="0">
                <a:solidFill>
                  <a:srgbClr val="328CCD"/>
                </a:solidFill>
                <a:latin typeface="Calibri" panose="020F0502020204030204"/>
              </a:rPr>
              <a:t>25</a:t>
            </a:r>
          </a:p>
        </p:txBody>
      </p:sp>
      <p:sp>
        <p:nvSpPr>
          <p:cNvPr id="10" name="Shape 2623"/>
          <p:cNvSpPr/>
          <p:nvPr/>
        </p:nvSpPr>
        <p:spPr>
          <a:xfrm>
            <a:off x="7342939" y="1854875"/>
            <a:ext cx="797026" cy="693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accent6"/>
          </a:solidFill>
          <a:ln w="12700">
            <a:solidFill>
              <a:schemeClr val="accent6">
                <a:lumMod val="40000"/>
                <a:lumOff val="60000"/>
              </a:schemeClr>
            </a:solidFill>
            <a:miter lim="400000"/>
          </a:ln>
        </p:spPr>
        <p:txBody>
          <a:bodyPr lIns="14284" tIns="14284" rIns="14284" bIns="14284" anchor="ctr"/>
          <a:lstStyle/>
          <a:p>
            <a:pPr defTabSz="17140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1" name="TextBox 10"/>
          <p:cNvSpPr txBox="1"/>
          <p:nvPr/>
        </p:nvSpPr>
        <p:spPr>
          <a:xfrm>
            <a:off x="7014586" y="2820978"/>
            <a:ext cx="1453732" cy="643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750"/>
              </a:spcBef>
              <a:buClr>
                <a:schemeClr val="accent2"/>
              </a:buClr>
              <a:buSzPct val="100000"/>
            </a:pPr>
            <a:r>
              <a:rPr lang="fr-FR" sz="14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</a:t>
            </a:r>
            <a:r>
              <a:rPr lang="fr-FR" sz="1400" i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to </a:t>
            </a:r>
            <a:r>
              <a:rPr lang="fr-FR" sz="1400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4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fr-FR" sz="14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i="1" dirty="0" err="1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75A3351B-E9EC-60F3-F7E0-AA989FE47E6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20" y="10"/>
            <a:ext cx="9143980" cy="5143490"/>
          </a:xfr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6852" y="438150"/>
            <a:ext cx="3765514" cy="2312253"/>
          </a:xfrm>
        </p:spPr>
        <p:txBody>
          <a:bodyPr wrap="square" anchor="t">
            <a:normAutofit/>
          </a:bodyPr>
          <a:lstStyle/>
          <a:p>
            <a:r>
              <a:rPr lang="en-US" spc="0" dirty="0"/>
              <a:t>Questions &amp; Answers</a:t>
            </a:r>
            <a:endParaRPr lang="en-GB" spc="0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B6EEB58-967B-C35D-EE37-CE6A7CB7E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206" y="126123"/>
            <a:ext cx="477963" cy="3120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61F60F-591E-C55D-9D6F-C7B4D48E5A5F}"/>
              </a:ext>
            </a:extLst>
          </p:cNvPr>
          <p:cNvSpPr txBox="1"/>
          <p:nvPr/>
        </p:nvSpPr>
        <p:spPr>
          <a:xfrm>
            <a:off x="7880554" y="4560147"/>
            <a:ext cx="805350" cy="1714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800" spc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GB" sz="800" spc="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7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916" y="438150"/>
            <a:ext cx="5418777" cy="889000"/>
          </a:xfrm>
        </p:spPr>
        <p:txBody>
          <a:bodyPr/>
          <a:lstStyle/>
          <a:p>
            <a:r>
              <a:rPr lang="en-US" spc="0" dirty="0">
                <a:solidFill>
                  <a:schemeClr val="accent1"/>
                </a:solidFill>
              </a:rPr>
              <a:t>Thank you to our 2025 Webinar Sponsor!</a:t>
            </a:r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3950473" y="2915728"/>
            <a:ext cx="908649" cy="322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err="1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5F3C5-2E83-3E49-A5AA-9F30B51285FA}"/>
              </a:ext>
            </a:extLst>
          </p:cNvPr>
          <p:cNvSpPr txBox="1"/>
          <p:nvPr/>
        </p:nvSpPr>
        <p:spPr>
          <a:xfrm>
            <a:off x="7499758" y="1132514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US" sz="14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7EC16-B1D7-804A-A87B-C1EE011FE95B}"/>
              </a:ext>
            </a:extLst>
          </p:cNvPr>
          <p:cNvSpPr txBox="1"/>
          <p:nvPr/>
        </p:nvSpPr>
        <p:spPr>
          <a:xfrm>
            <a:off x="8590327" y="570451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US" sz="14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3A8A27C-7744-813A-0711-8AF1A49C48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10" y="1959119"/>
            <a:ext cx="4892606" cy="153767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C373DF-291F-BDF9-43BC-9DC1CDF5BC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5635" y="4245639"/>
            <a:ext cx="7746973" cy="239570"/>
          </a:xfrm>
        </p:spPr>
        <p:txBody>
          <a:bodyPr/>
          <a:lstStyle/>
          <a:p>
            <a:r>
              <a:rPr lang="en-US" sz="1200" dirty="0">
                <a:solidFill>
                  <a:schemeClr val="accent2"/>
                </a:solidFill>
              </a:rPr>
              <a:t>Interested in being a Sponsor of the INCOSE Webinar Series? Please contact us at </a:t>
            </a:r>
            <a:r>
              <a:rPr lang="en-US" sz="12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sponsorship@incose.net</a:t>
            </a:r>
            <a:r>
              <a:rPr lang="en-US" sz="1200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2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51898" y="1608998"/>
            <a:ext cx="3947605" cy="258323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sz="1400" dirty="0">
              <a:solidFill>
                <a:schemeClr val="bg1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433650-5572-24B9-C743-28A167BBA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444" y="3488679"/>
            <a:ext cx="1080000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60B06D-12E2-8055-639E-35CCFDA92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444" y="2152089"/>
            <a:ext cx="1080000" cy="108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28" y="289401"/>
            <a:ext cx="6743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3"/>
            <a:r>
              <a:rPr lang="en-US" sz="2400" b="1" cap="all" dirty="0">
                <a:solidFill>
                  <a:srgbClr val="4B5050"/>
                </a:solidFill>
              </a:rPr>
              <a:t>THANK </a:t>
            </a:r>
            <a:r>
              <a:rPr lang="en-US" sz="2400" b="1" spc="50" dirty="0">
                <a:solidFill>
                  <a:srgbClr val="328CCD"/>
                </a:solidFill>
              </a:rPr>
              <a:t>YOU</a:t>
            </a:r>
            <a:endParaRPr lang="en-US" sz="2400" b="1" cap="all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4988" y="1795362"/>
            <a:ext cx="1940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1200" dirty="0">
                <a:solidFill>
                  <a:srgbClr val="4B5050"/>
                </a:solidFill>
                <a:latin typeface="Calibri" panose="020F0502020204030204"/>
              </a:rPr>
              <a:t>Martijn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200" dirty="0">
                <a:solidFill>
                  <a:srgbClr val="328CCD"/>
                </a:solidFill>
                <a:latin typeface="Calibri" panose="020F0502020204030204"/>
              </a:rPr>
              <a:t>Dullaart</a:t>
            </a:r>
          </a:p>
          <a:p>
            <a:pPr defTabSz="685783"/>
            <a:r>
              <a:rPr lang="en-US" sz="1200" dirty="0">
                <a:solidFill>
                  <a:srgbClr val="4B5050"/>
                </a:solidFill>
                <a:latin typeface="Calibri" panose="020F0502020204030204"/>
                <a:hlinkClick r:id="rId5"/>
              </a:rPr>
              <a:t>martijn@mdux.net</a:t>
            </a:r>
            <a:r>
              <a:rPr lang="en-US" sz="1200" dirty="0">
                <a:solidFill>
                  <a:srgbClr val="4B5050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6" name="AutoShape 2" descr="https://media.licdn.com/mpr/mpr/shrinknp_200_200/AAEAAQAAAAAAAATCAAAAJDU4YTIzM2YyLThhMmMtNGY5ZS1hZWRiLWE2ZWNmNDJjZTAyZ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83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AutoShape 4" descr="https://media.licdn.com/mpr/mpr/shrinknp_200_200/AAEAAQAAAAAAAATCAAAAJDU4YTIzM2YyLThhMmMtNGY5ZS1hZWRiLWE2ZWNmNDJjZTAyZg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83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766467" y="2398787"/>
            <a:ext cx="2226885" cy="615553"/>
            <a:chOff x="1945947" y="1786368"/>
            <a:chExt cx="2226885" cy="61555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8198" y="1809964"/>
              <a:ext cx="249555" cy="22980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954468" y="2124922"/>
              <a:ext cx="2218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783"/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  <a:hlinkClick r:id="rId7"/>
                </a:rPr>
                <a:t>www.linkedin.com/in/mdullaart</a:t>
              </a: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45947" y="1786368"/>
              <a:ext cx="11890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/>
              <a:r>
                <a:rPr lang="en-US" sz="1200" dirty="0">
                  <a:solidFill>
                    <a:srgbClr val="4B5050"/>
                  </a:solidFill>
                  <a:latin typeface="Calibri" panose="020F0502020204030204"/>
                </a:rPr>
                <a:t>Connect on</a:t>
              </a:r>
              <a:endParaRPr lang="en-US" sz="800" dirty="0">
                <a:solidFill>
                  <a:srgbClr val="4B5050"/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28484" y="3257845"/>
            <a:ext cx="1644604" cy="461665"/>
            <a:chOff x="2007964" y="2645426"/>
            <a:chExt cx="1644604" cy="4616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1BD9902-4424-4A0F-9E35-A03208790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7964" y="2712318"/>
              <a:ext cx="817579" cy="32788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DFF0EE-4987-442C-976C-E1AB19E82C08}"/>
                </a:ext>
              </a:extLst>
            </p:cNvPr>
            <p:cNvSpPr txBox="1"/>
            <p:nvPr/>
          </p:nvSpPr>
          <p:spPr>
            <a:xfrm>
              <a:off x="2839000" y="2645426"/>
              <a:ext cx="813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/>
              <a:r>
                <a:rPr lang="en-US" sz="1200" dirty="0">
                  <a:solidFill>
                    <a:srgbClr val="328CCD"/>
                  </a:solidFill>
                  <a:latin typeface="Calibri" panose="020F0502020204030204"/>
                </a:rPr>
                <a:t>Blog</a:t>
              </a:r>
            </a:p>
            <a:p>
              <a:pPr defTabSz="685783"/>
              <a:r>
                <a:rPr lang="en-US" sz="1200" dirty="0">
                  <a:solidFill>
                    <a:srgbClr val="4B5050"/>
                  </a:solidFill>
                  <a:latin typeface="Calibri" panose="020F0502020204030204"/>
                  <a:hlinkClick r:id="rId9"/>
                </a:rPr>
                <a:t>mdux.net</a:t>
              </a:r>
              <a:endParaRPr lang="en-US" sz="1200" dirty="0">
                <a:solidFill>
                  <a:srgbClr val="328CCD"/>
                </a:solidFill>
                <a:latin typeface="Calibri" panose="020F0502020204030204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F321E1D-2B20-4ACD-9520-5A72CB46C8CF}"/>
              </a:ext>
            </a:extLst>
          </p:cNvPr>
          <p:cNvSpPr/>
          <p:nvPr/>
        </p:nvSpPr>
        <p:spPr>
          <a:xfrm>
            <a:off x="736121" y="4347804"/>
            <a:ext cx="7873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500" dirty="0">
                <a:solidFill>
                  <a:srgbClr val="4B5050"/>
                </a:solidFill>
                <a:latin typeface="Calibri" panose="020F0502020204030204"/>
              </a:rPr>
              <a:t>#</a:t>
            </a:r>
            <a:r>
              <a:rPr lang="en-US" sz="1500" dirty="0">
                <a:solidFill>
                  <a:srgbClr val="328CCD"/>
                </a:solidFill>
                <a:latin typeface="Calibri" panose="020F0502020204030204"/>
              </a:rPr>
              <a:t>MDUX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4C9C0A-468C-1618-5ED4-8BB1E5A009F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53" y="2244348"/>
            <a:ext cx="1726546" cy="3088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4E6C36-381D-DD3E-2944-628A30B01AC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94" y="3848522"/>
            <a:ext cx="1778065" cy="3603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8661FF3-545A-9C7F-84C4-417393D64105}"/>
              </a:ext>
            </a:extLst>
          </p:cNvPr>
          <p:cNvSpPr/>
          <p:nvPr/>
        </p:nvSpPr>
        <p:spPr>
          <a:xfrm>
            <a:off x="5162557" y="2528814"/>
            <a:ext cx="2164338" cy="865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3"/>
            <a:endParaRPr lang="en-US" sz="525" b="1" spc="50" dirty="0">
              <a:solidFill>
                <a:srgbClr val="328CCD"/>
              </a:solidFill>
              <a:latin typeface="Calibri" panose="020F0502020204030204"/>
            </a:endParaRPr>
          </a:p>
          <a:p>
            <a:pPr defTabSz="685783"/>
            <a:r>
              <a:rPr lang="en-US" sz="1200" spc="50" dirty="0">
                <a:solidFill>
                  <a:srgbClr val="328CCD"/>
                </a:solidFill>
                <a:latin typeface="Calibri" panose="020F0502020204030204"/>
              </a:rPr>
              <a:t>English version, Paperback available in local stores: </a:t>
            </a:r>
          </a:p>
          <a:p>
            <a:pPr defTabSz="685783"/>
            <a:r>
              <a:rPr lang="en-US" sz="1050" b="1" spc="5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CA | DE | ES | FR | IT</a:t>
            </a:r>
          </a:p>
          <a:p>
            <a:pPr defTabSz="685783"/>
            <a:r>
              <a:rPr lang="en-US" sz="1050" b="1" spc="5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 | PL | SE | UK | US </a:t>
            </a:r>
            <a:endParaRPr lang="en-US" sz="825" b="1" spc="50" dirty="0">
              <a:solidFill>
                <a:schemeClr val="accent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FF8EB1-E358-97BF-FCF2-C2A0E20F6651}"/>
              </a:ext>
            </a:extLst>
          </p:cNvPr>
          <p:cNvSpPr/>
          <p:nvPr/>
        </p:nvSpPr>
        <p:spPr>
          <a:xfrm>
            <a:off x="5271374" y="1238064"/>
            <a:ext cx="209228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377"/>
            <a:r>
              <a:rPr lang="en-US" sz="1200" spc="67" dirty="0">
                <a:solidFill>
                  <a:schemeClr val="accent1"/>
                </a:solidFill>
              </a:rPr>
              <a:t>A free chapter can be found here:</a:t>
            </a:r>
            <a:endParaRPr lang="en-US" sz="1050" spc="67" dirty="0">
              <a:solidFill>
                <a:schemeClr val="accent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40D3CD9-E631-D6CE-C4D2-EA0A508894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04444" y="969634"/>
            <a:ext cx="1080000" cy="1080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8563" y="2117493"/>
            <a:ext cx="935622" cy="117935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260361" y="1109524"/>
            <a:ext cx="1805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2000" dirty="0">
                <a:solidFill>
                  <a:srgbClr val="4B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in Touch</a:t>
            </a:r>
            <a:endParaRPr lang="en-US" sz="1000" dirty="0">
              <a:solidFill>
                <a:srgbClr val="328C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9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8400" y="698500"/>
            <a:ext cx="4165600" cy="3198813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66725" y="1331471"/>
            <a:ext cx="3273116" cy="695055"/>
          </a:xfrm>
        </p:spPr>
        <p:txBody>
          <a:bodyPr/>
          <a:lstStyle/>
          <a:p>
            <a:r>
              <a:rPr lang="en-US" b="1" i="1" dirty="0"/>
              <a:t>Advancing Configuration Management in Systems Engineering</a:t>
            </a:r>
            <a:r>
              <a:rPr lang="fr-FR" b="1" i="1" dirty="0"/>
              <a:t> </a:t>
            </a:r>
            <a:endParaRPr lang="en-US" b="1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4493" y="520065"/>
            <a:ext cx="4097727" cy="908685"/>
          </a:xfrm>
        </p:spPr>
        <p:txBody>
          <a:bodyPr/>
          <a:lstStyle/>
          <a:p>
            <a:r>
              <a:rPr lang="fr-FR" sz="2400" dirty="0"/>
              <a:t>INCOSE Configuration Management </a:t>
            </a:r>
            <a:r>
              <a:rPr lang="fr-FR" sz="2400" dirty="0" err="1"/>
              <a:t>Working</a:t>
            </a:r>
            <a:r>
              <a:rPr lang="fr-FR" sz="2400" dirty="0"/>
              <a:t> Group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30263" y="3172959"/>
            <a:ext cx="4283541" cy="524285"/>
          </a:xfrm>
        </p:spPr>
        <p:txBody>
          <a:bodyPr/>
          <a:lstStyle/>
          <a:p>
            <a:pPr>
              <a:buNone/>
            </a:pPr>
            <a:r>
              <a:rPr lang="fr-FR" sz="2000" b="1" kern="0" spc="-70" dirty="0" smtClean="0">
                <a:solidFill>
                  <a:schemeClr val="accent1"/>
                </a:solidFill>
                <a:ea typeface="Roboto Medium" panose="02000000000000000000" pitchFamily="2" charset="0"/>
              </a:rPr>
              <a:t>Our contacts</a:t>
            </a:r>
            <a:endParaRPr lang="fr-FR" sz="2000" b="1" kern="0" spc="-70" dirty="0">
              <a:solidFill>
                <a:schemeClr val="accent1"/>
              </a:solidFill>
              <a:ea typeface="Roboto Medium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5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00" spc="50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B0614A0-A526-3C20-66B6-CFE6C2D7E328}"/>
              </a:ext>
            </a:extLst>
          </p:cNvPr>
          <p:cNvSpPr/>
          <p:nvPr/>
        </p:nvSpPr>
        <p:spPr>
          <a:xfrm>
            <a:off x="405400" y="2320748"/>
            <a:ext cx="1697883" cy="312340"/>
          </a:xfrm>
          <a:prstGeom prst="round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</a:pPr>
            <a:r>
              <a:rPr lang="fr-FR" sz="2000" b="1" kern="0" spc="-70" dirty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Our </a:t>
            </a:r>
            <a:r>
              <a:rPr lang="fr-FR" sz="2000" b="1" kern="0" spc="-70" dirty="0" err="1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website</a:t>
            </a:r>
            <a:endParaRPr lang="en-US" sz="2000" b="1" kern="0" spc="-70" dirty="0">
              <a:solidFill>
                <a:schemeClr val="accent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48" y="2166363"/>
            <a:ext cx="933450" cy="93345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329619"/>
              </p:ext>
            </p:extLst>
          </p:nvPr>
        </p:nvGraphicFramePr>
        <p:xfrm>
          <a:off x="534356" y="3697244"/>
          <a:ext cx="4196107" cy="90078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98657">
                  <a:extLst>
                    <a:ext uri="{9D8B030D-6E8A-4147-A177-3AD203B41FA5}">
                      <a16:colId xmlns:a16="http://schemas.microsoft.com/office/drawing/2014/main" val="3398940286"/>
                    </a:ext>
                  </a:extLst>
                </a:gridCol>
                <a:gridCol w="2072018">
                  <a:extLst>
                    <a:ext uri="{9D8B030D-6E8A-4147-A177-3AD203B41FA5}">
                      <a16:colId xmlns:a16="http://schemas.microsoft.com/office/drawing/2014/main" val="3702042780"/>
                    </a:ext>
                  </a:extLst>
                </a:gridCol>
                <a:gridCol w="825432">
                  <a:extLst>
                    <a:ext uri="{9D8B030D-6E8A-4147-A177-3AD203B41FA5}">
                      <a16:colId xmlns:a16="http://schemas.microsoft.com/office/drawing/2014/main" val="1818964982"/>
                    </a:ext>
                  </a:extLst>
                </a:gridCol>
              </a:tblGrid>
              <a:tr h="225196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Sandrine </a:t>
                      </a:r>
                      <a:r>
                        <a:rPr lang="en-US" sz="900" dirty="0" err="1" smtClean="0"/>
                        <a:t>Gonthier</a:t>
                      </a:r>
                      <a:r>
                        <a:rPr lang="en-US" sz="900" dirty="0" smtClean="0"/>
                        <a:t> </a:t>
                      </a:r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 spc="50" dirty="0" smtClean="0">
                          <a:hlinkClick r:id="rId5"/>
                        </a:rPr>
                        <a:t>sandrine.gonthier@incose.net</a:t>
                      </a:r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50" dirty="0" smtClean="0"/>
                        <a:t>Chair</a:t>
                      </a:r>
                      <a:endParaRPr lang="en-US" sz="900" spc="5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7098851"/>
                  </a:ext>
                </a:extLst>
              </a:tr>
              <a:tr h="225196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Adriana D’Souza</a:t>
                      </a:r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 u="sng" dirty="0" smtClean="0">
                          <a:hlinkClick r:id="rId6"/>
                        </a:rPr>
                        <a:t>adriana.dsouza@incose.net</a:t>
                      </a:r>
                      <a:r>
                        <a:rPr lang="en-US" sz="900" u="sng" dirty="0" smtClean="0"/>
                        <a:t> </a:t>
                      </a:r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50" dirty="0" smtClean="0"/>
                        <a:t>Co-Chair</a:t>
                      </a:r>
                      <a:endParaRPr lang="en-US" sz="9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0688873"/>
                  </a:ext>
                </a:extLst>
              </a:tr>
              <a:tr h="225196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Aryes Lahiry</a:t>
                      </a:r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 smtClean="0">
                          <a:hlinkClick r:id="rId7"/>
                        </a:rPr>
                        <a:t>aryes.lahiry@incose.net</a:t>
                      </a:r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50" dirty="0" smtClean="0"/>
                        <a:t>Co-Chair</a:t>
                      </a:r>
                      <a:endParaRPr lang="en-US" sz="9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70123967"/>
                  </a:ext>
                </a:extLst>
              </a:tr>
              <a:tr h="225196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Aleksander Przybylo </a:t>
                      </a:r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 spc="50" dirty="0" smtClean="0">
                          <a:hlinkClick r:id="rId8"/>
                        </a:rPr>
                        <a:t>aleksander.przybylo@incose.net</a:t>
                      </a:r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50" dirty="0" smtClean="0"/>
                        <a:t>Co-Chair</a:t>
                      </a:r>
                      <a:endParaRPr lang="en-US" sz="9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9391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9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BAE6B-EC71-B41C-0E48-81C27F42B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893C1E-45D6-57BA-8594-5F0795C22C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492" y="1040664"/>
            <a:ext cx="2857499" cy="30621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All the previous webinars are now located in the </a:t>
            </a:r>
            <a:r>
              <a:rPr lang="en-US" sz="1600" dirty="0">
                <a:solidFill>
                  <a:schemeClr val="tx1"/>
                </a:solidFill>
                <a:hlinkClick r:id="rId2"/>
              </a:rPr>
              <a:t>Professional Development Portal (PDP). 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27A38-6F98-A739-4F33-3864690039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Quick Reminders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5BE4C0-F579-40E9-773B-154671834ABC}"/>
              </a:ext>
            </a:extLst>
          </p:cNvPr>
          <p:cNvSpPr txBox="1">
            <a:spLocks/>
          </p:cNvSpPr>
          <p:nvPr/>
        </p:nvSpPr>
        <p:spPr>
          <a:xfrm>
            <a:off x="3884320" y="1044264"/>
            <a:ext cx="2857499" cy="3062171"/>
          </a:xfrm>
          <a:prstGeom prst="rect">
            <a:avLst/>
          </a:prstGeom>
        </p:spPr>
        <p:txBody>
          <a:bodyPr vert="horz" wrap="square" lIns="0" tIns="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110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1100" kern="1200" spc="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3850" indent="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1050" kern="1200" spc="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1000" kern="1200" spc="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93725" indent="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1000" kern="1200" spc="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Attending a Webinar does count as 1 PDU credit towards your SEP renewal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D2F685-4ED8-9176-DC7D-E885C5FC3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843" y="2730505"/>
            <a:ext cx="6730314" cy="197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12F73-81C1-4541-6836-197DC2581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F753D9-CCF6-E43C-BD74-4A9177BAB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16" y="438150"/>
            <a:ext cx="5418777" cy="889000"/>
          </a:xfrm>
        </p:spPr>
        <p:txBody>
          <a:bodyPr/>
          <a:lstStyle/>
          <a:p>
            <a:r>
              <a:rPr lang="en-US" spc="0" dirty="0">
                <a:solidFill>
                  <a:schemeClr val="accent1"/>
                </a:solidFill>
              </a:rPr>
              <a:t>Thank you to our 2025 Webinar Sponsor!</a:t>
            </a:r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68A52D4B-7A32-BBFA-9CCB-03E1D0F5B972}"/>
              </a:ext>
            </a:extLst>
          </p:cNvPr>
          <p:cNvSpPr/>
          <p:nvPr/>
        </p:nvSpPr>
        <p:spPr>
          <a:xfrm>
            <a:off x="3950473" y="2915728"/>
            <a:ext cx="908649" cy="322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err="1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783C23-65DB-D1DB-6606-7C224A1380E8}"/>
              </a:ext>
            </a:extLst>
          </p:cNvPr>
          <p:cNvSpPr txBox="1"/>
          <p:nvPr/>
        </p:nvSpPr>
        <p:spPr>
          <a:xfrm>
            <a:off x="7499758" y="1132514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US" sz="14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3FEE7-BD50-7984-02A2-44D3170DE6D1}"/>
              </a:ext>
            </a:extLst>
          </p:cNvPr>
          <p:cNvSpPr txBox="1"/>
          <p:nvPr/>
        </p:nvSpPr>
        <p:spPr>
          <a:xfrm>
            <a:off x="8590327" y="570451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US" sz="14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F222039D-101B-286B-A7A3-93DD80B4A7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10" y="1959119"/>
            <a:ext cx="4892606" cy="153767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6F9ADF-3863-D180-9AD5-54B285C3EA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5635" y="4245639"/>
            <a:ext cx="7746973" cy="239570"/>
          </a:xfrm>
        </p:spPr>
        <p:txBody>
          <a:bodyPr/>
          <a:lstStyle/>
          <a:p>
            <a:r>
              <a:rPr lang="en-US" sz="1200" dirty="0">
                <a:solidFill>
                  <a:schemeClr val="accent2"/>
                </a:solidFill>
              </a:rPr>
              <a:t>Interested in being a Sponsor of the INCOSE Webinar Series? Please contact us at </a:t>
            </a:r>
            <a:r>
              <a:rPr lang="en-US" sz="12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sponsorship@incose.net</a:t>
            </a:r>
            <a:r>
              <a:rPr lang="en-US" sz="1200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38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text, outdoor object, Ferris wheel, ride&#10;&#10;Description automatically generated">
            <a:extLst>
              <a:ext uri="{FF2B5EF4-FFF2-40B4-BE49-F238E27FC236}">
                <a16:creationId xmlns:a16="http://schemas.microsoft.com/office/drawing/2014/main" id="{97AC4800-A721-D1F8-4BBF-DBFC1F1EC82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7" name="Text Box 3"/>
          <p:cNvSpPr txBox="1">
            <a:spLocks noChangeArrowheads="1"/>
          </p:cNvSpPr>
          <p:nvPr userDrawn="1"/>
        </p:nvSpPr>
        <p:spPr bwMode="blackWhite">
          <a:xfrm>
            <a:off x="2653095" y="4014787"/>
            <a:ext cx="3837810" cy="3423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34285" rIns="0" bIns="137160" anchor="b" anchorCtr="0">
            <a:spAutoFit/>
          </a:bodyPr>
          <a:lstStyle/>
          <a:p>
            <a:pPr algn="ctr" defTabSz="685574" eaLnBrk="0" hangingPunct="0">
              <a:defRPr/>
            </a:pPr>
            <a:r>
              <a:rPr lang="en-US" sz="1100" dirty="0">
                <a:gradFill>
                  <a:gsLst>
                    <a:gs pos="5417">
                      <a:srgbClr val="FFFFFF"/>
                    </a:gs>
                    <a:gs pos="13333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1100" dirty="0" smtClean="0">
                <a:gradFill>
                  <a:gsLst>
                    <a:gs pos="5417">
                      <a:srgbClr val="FFFFFF"/>
                    </a:gs>
                    <a:gs pos="13333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en-US" sz="1100" dirty="0">
                <a:gradFill>
                  <a:gsLst>
                    <a:gs pos="5417">
                      <a:srgbClr val="FFFFFF"/>
                    </a:gs>
                    <a:gs pos="13333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INCOSE. All rights reserved.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1532" y="4343454"/>
            <a:ext cx="840936" cy="20774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ctr" defTabSz="685755"/>
            <a:r>
              <a:rPr lang="en-AU" sz="1050" dirty="0" err="1">
                <a:gradFill>
                  <a:gsLst>
                    <a:gs pos="7258">
                      <a:schemeClr val="bg1"/>
                    </a:gs>
                    <a:gs pos="19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INCOSE.org</a:t>
            </a:r>
            <a:endParaRPr lang="en-AU" sz="1050" dirty="0">
              <a:gradFill>
                <a:gsLst>
                  <a:gs pos="7258">
                    <a:schemeClr val="bg1"/>
                  </a:gs>
                  <a:gs pos="19000">
                    <a:schemeClr val="bg1"/>
                  </a:gs>
                </a:gsLst>
                <a:lin ang="5400000" scaled="1"/>
              </a:gra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361CD845-AF2B-6FC7-F76F-8C7B88F71C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250" y="1473200"/>
            <a:ext cx="33655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62781" y="1906628"/>
            <a:ext cx="3849599" cy="3062171"/>
          </a:xfrm>
        </p:spPr>
        <p:txBody>
          <a:bodyPr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Presented by </a:t>
            </a:r>
          </a:p>
          <a:p>
            <a:pPr algn="ctr"/>
            <a:r>
              <a:rPr lang="de-DE" sz="1600" dirty="0" err="1">
                <a:solidFill>
                  <a:schemeClr val="tx1"/>
                </a:solidFill>
              </a:rPr>
              <a:t>Martijn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Dullaart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4493" y="1431699"/>
            <a:ext cx="3951390" cy="2065480"/>
          </a:xfrm>
        </p:spPr>
        <p:txBody>
          <a:bodyPr/>
          <a:lstStyle/>
          <a:p>
            <a:r>
              <a:rPr lang="en-US" b="1" i="0" dirty="0">
                <a:solidFill>
                  <a:srgbClr val="2470AE"/>
                </a:solidFill>
                <a:effectLst/>
                <a:latin typeface="+mn-lt"/>
              </a:rPr>
              <a:t>Behind the scenes of The Essential Guide to Part Re-Identification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2CDB84A-1E6F-5009-7253-EADD906CC0E3}"/>
              </a:ext>
            </a:extLst>
          </p:cNvPr>
          <p:cNvSpPr txBox="1">
            <a:spLocks/>
          </p:cNvSpPr>
          <p:nvPr/>
        </p:nvSpPr>
        <p:spPr>
          <a:xfrm>
            <a:off x="464493" y="660940"/>
            <a:ext cx="3951390" cy="94985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chemeClr val="accent1"/>
                </a:solidFill>
                <a:ea typeface="Roboto Medium"/>
                <a:cs typeface="Arial"/>
              </a:rPr>
              <a:t>INCOSE Webinar 182:</a:t>
            </a:r>
            <a:endParaRPr lang="en-US" sz="1800" dirty="0">
              <a:solidFill>
                <a:schemeClr val="accent1"/>
              </a:solidFill>
              <a:ea typeface="Roboto Medium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04775"/>
            <a:ext cx="640080" cy="5248275"/>
          </a:xfrm>
          <a:prstGeom prst="rect">
            <a:avLst/>
          </a:prstGeom>
          <a:solidFill>
            <a:schemeClr val="bg2">
              <a:lumMod val="5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dirty="0" err="1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67170" y="1407689"/>
            <a:ext cx="3491151" cy="35036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Piloted in 2008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virtual offering aimed to provide relevant technical information and topics on systems engineering, on a regular basis and on an easy to access platform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Held once a month (normally on the 3</a:t>
            </a:r>
            <a:r>
              <a:rPr lang="en-US" baseline="30000" dirty="0"/>
              <a:t>rd</a:t>
            </a:r>
            <a:r>
              <a:rPr lang="en-US" dirty="0"/>
              <a:t> Wednesday)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20040" y="287392"/>
            <a:ext cx="3337560" cy="8880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About the INCOSE Webinar Series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EDBA98CE-F27E-7981-A991-C8E800333CAA}"/>
              </a:ext>
            </a:extLst>
          </p:cNvPr>
          <p:cNvSpPr txBox="1">
            <a:spLocks/>
          </p:cNvSpPr>
          <p:nvPr/>
        </p:nvSpPr>
        <p:spPr>
          <a:xfrm>
            <a:off x="4728117" y="2211081"/>
            <a:ext cx="3769112" cy="6165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0" baseline="0" dirty="0" smtClean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Questions? Comments? Suggestions? Email us at </a:t>
            </a:r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webinars@incose.net</a:t>
            </a:r>
            <a:r>
              <a:rPr lang="en-US" dirty="0">
                <a:solidFill>
                  <a:schemeClr val="accent2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2463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35622-4513-6C02-4A04-9812B1D2F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C0807E8-893E-A418-1A6B-C03FE64AE2AC}"/>
              </a:ext>
            </a:extLst>
          </p:cNvPr>
          <p:cNvSpPr/>
          <p:nvPr/>
        </p:nvSpPr>
        <p:spPr>
          <a:xfrm>
            <a:off x="0" y="-104775"/>
            <a:ext cx="640080" cy="5248275"/>
          </a:xfrm>
          <a:prstGeom prst="rect">
            <a:avLst/>
          </a:prstGeom>
          <a:solidFill>
            <a:schemeClr val="bg2">
              <a:lumMod val="5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dirty="0" err="1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B72152-F0F3-30BB-9DF5-6219EC5797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0594" y="2078439"/>
            <a:ext cx="2961322" cy="3503613"/>
          </a:xfrm>
        </p:spPr>
        <p:txBody>
          <a:bodyPr/>
          <a:lstStyle/>
          <a:p>
            <a:r>
              <a:rPr lang="en-US" dirty="0"/>
              <a:t>More information can be found on </a:t>
            </a:r>
            <a:r>
              <a:rPr lang="en-US" dirty="0">
                <a:hlinkClick r:id="rId3"/>
              </a:rPr>
              <a:t>Renewing Certification (incose.org)</a:t>
            </a:r>
            <a:endParaRPr lang="en-US" dirty="0"/>
          </a:p>
          <a:p>
            <a:endParaRPr lang="en-US" dirty="0"/>
          </a:p>
          <a:p>
            <a:r>
              <a:rPr lang="en-US" sz="1200" dirty="0">
                <a:solidFill>
                  <a:schemeClr val="accent1"/>
                </a:solidFill>
              </a:rPr>
              <a:t>*PDU – Professional Development Unit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3DECE2-8B1D-825C-AD47-B819AC3243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0594" y="482020"/>
            <a:ext cx="3055584" cy="223197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Webinars &amp; SEP PDU* Credits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0686A0D-892D-A036-29CD-7903B3925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20440" y="708552"/>
            <a:ext cx="5252966" cy="401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0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73647" y="3614513"/>
            <a:ext cx="2124000" cy="272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US" sz="1400" dirty="0" err="1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-104775"/>
            <a:ext cx="640080" cy="5248275"/>
          </a:xfrm>
          <a:prstGeom prst="rect">
            <a:avLst/>
          </a:prstGeom>
          <a:solidFill>
            <a:schemeClr val="bg2">
              <a:lumMod val="5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dirty="0" err="1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69229" y="569881"/>
            <a:ext cx="0" cy="207330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6851" y="438150"/>
            <a:ext cx="3652300" cy="2312253"/>
          </a:xfrm>
        </p:spPr>
        <p:txBody>
          <a:bodyPr/>
          <a:lstStyle/>
          <a:p>
            <a:r>
              <a:rPr lang="en-US" spc="0" dirty="0"/>
              <a:t>This Webinar is being recorded.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4849148" y="518433"/>
            <a:ext cx="2698965" cy="2381521"/>
          </a:xfrm>
        </p:spPr>
        <p:txBody>
          <a:bodyPr/>
          <a:lstStyle/>
          <a:p>
            <a:r>
              <a:rPr lang="en-US" dirty="0"/>
              <a:t>The full recording and slide deck will be made available to all INCOSE members and CAB Associates within 10-12 business days from original air date in the Professional Development Portal (PDP). </a:t>
            </a:r>
            <a:endParaRPr lang="en-GB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00B1815-1DDF-9406-1963-340A51FF15E9}"/>
              </a:ext>
            </a:extLst>
          </p:cNvPr>
          <p:cNvSpPr txBox="1">
            <a:spLocks/>
          </p:cNvSpPr>
          <p:nvPr/>
        </p:nvSpPr>
        <p:spPr>
          <a:xfrm>
            <a:off x="4680741" y="3381861"/>
            <a:ext cx="3749786" cy="6037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0" baseline="0" dirty="0" smtClean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Questions? Comments? Suggestions? </a:t>
            </a:r>
            <a:r>
              <a:rPr lang="en-US" b="1" dirty="0"/>
              <a:t>Email us at </a:t>
            </a:r>
            <a:r>
              <a:rPr lang="en-US" b="1" dirty="0">
                <a:hlinkClick r:id="rId2"/>
              </a:rPr>
              <a:t>webinars@incose.net</a:t>
            </a:r>
            <a:r>
              <a:rPr lang="en-US" b="1" dirty="0"/>
              <a:t>! 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632318" y="2599577"/>
            <a:ext cx="45719" cy="457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US" sz="1400" dirty="0" err="1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ACC22-3A3C-9EB2-CD5E-A1DE057E9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D9DAC-5E18-FFAB-382E-27C46514D8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2781" y="1906628"/>
            <a:ext cx="3849599" cy="3062171"/>
          </a:xfrm>
        </p:spPr>
        <p:txBody>
          <a:bodyPr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Presented by </a:t>
            </a:r>
          </a:p>
          <a:p>
            <a:pPr algn="ctr"/>
            <a:r>
              <a:rPr lang="de-DE" sz="1600" dirty="0" err="1">
                <a:solidFill>
                  <a:schemeClr val="tx1"/>
                </a:solidFill>
              </a:rPr>
              <a:t>Martijn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Dullaart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32258E-1951-6459-06B5-F769DA2EE1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493" y="1431698"/>
            <a:ext cx="3951390" cy="1969227"/>
          </a:xfrm>
        </p:spPr>
        <p:txBody>
          <a:bodyPr/>
          <a:lstStyle/>
          <a:p>
            <a:r>
              <a:rPr lang="en-US" b="1" i="0" dirty="0">
                <a:solidFill>
                  <a:srgbClr val="2470AE"/>
                </a:solidFill>
                <a:effectLst/>
                <a:latin typeface="+mn-lt"/>
              </a:rPr>
              <a:t>Behind the scenes of The Essential Guide to Part Re-Identification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3C7CC6F-5AF8-5844-C64B-B3ED285C4DD7}"/>
              </a:ext>
            </a:extLst>
          </p:cNvPr>
          <p:cNvSpPr txBox="1">
            <a:spLocks/>
          </p:cNvSpPr>
          <p:nvPr/>
        </p:nvSpPr>
        <p:spPr>
          <a:xfrm>
            <a:off x="464493" y="660940"/>
            <a:ext cx="3951390" cy="94985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chemeClr val="accent1"/>
                </a:solidFill>
                <a:ea typeface="Roboto Medium"/>
                <a:cs typeface="Arial"/>
              </a:rPr>
              <a:t>INCOSE Webinar 182:</a:t>
            </a:r>
            <a:endParaRPr lang="en-US" sz="1800" dirty="0">
              <a:solidFill>
                <a:schemeClr val="accent1"/>
              </a:solidFill>
              <a:ea typeface="Roboto Medium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6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Today’s </a:t>
            </a:r>
            <a:br>
              <a:rPr lang="en-US" spc="0" dirty="0"/>
            </a:br>
            <a:r>
              <a:rPr lang="en-US" spc="0" dirty="0"/>
              <a:t>program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60759" y="980713"/>
            <a:ext cx="3898636" cy="2212971"/>
          </a:xfrm>
        </p:spPr>
        <p:txBody>
          <a:bodyPr/>
          <a:lstStyle/>
          <a:p>
            <a:r>
              <a:rPr lang="en-US" dirty="0"/>
              <a:t>Introduction (3 </a:t>
            </a:r>
            <a:r>
              <a:rPr lang="en-US" dirty="0" err="1"/>
              <a:t>mn</a:t>
            </a:r>
            <a:r>
              <a:rPr lang="en-US" dirty="0"/>
              <a:t>)</a:t>
            </a:r>
          </a:p>
          <a:p>
            <a:r>
              <a:rPr lang="en-US" dirty="0"/>
              <a:t>Presentation (45 </a:t>
            </a:r>
            <a:r>
              <a:rPr lang="en-US" dirty="0" err="1"/>
              <a:t>mn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The </a:t>
            </a:r>
            <a:r>
              <a:rPr lang="fr-FR" sz="1400" dirty="0" err="1"/>
              <a:t>author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The </a:t>
            </a:r>
            <a:r>
              <a:rPr lang="fr-FR" sz="1400" dirty="0" err="1"/>
              <a:t>genesis</a:t>
            </a:r>
            <a:r>
              <a:rPr lang="fr-FR" sz="1400" dirty="0"/>
              <a:t> of the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The book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It’s</a:t>
            </a:r>
            <a:r>
              <a:rPr lang="fr-FR" sz="1400" dirty="0"/>
              <a:t> not about the </a:t>
            </a:r>
            <a:r>
              <a:rPr lang="fr-FR" sz="1400" dirty="0" err="1"/>
              <a:t>tree</a:t>
            </a:r>
            <a:r>
              <a:rPr lang="fr-FR" sz="14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FFF or FFFI?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Some</a:t>
            </a:r>
            <a:r>
              <a:rPr lang="fr-FR" sz="1400" dirty="0"/>
              <a:t> more insights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Next</a:t>
            </a:r>
            <a:r>
              <a:rPr lang="fr-FR" sz="1400" dirty="0"/>
              <a:t> </a:t>
            </a:r>
            <a:r>
              <a:rPr lang="fr-FR" sz="1400" dirty="0" err="1"/>
              <a:t>edition</a:t>
            </a:r>
            <a:endParaRPr lang="fr-FR" sz="1400" dirty="0"/>
          </a:p>
          <a:p>
            <a:r>
              <a:rPr lang="en-US" dirty="0"/>
              <a:t>Q&amp;A (15 </a:t>
            </a:r>
            <a:r>
              <a:rPr lang="en-US" dirty="0" err="1"/>
              <a:t>mn</a:t>
            </a:r>
            <a:r>
              <a:rPr lang="en-US" dirty="0"/>
              <a:t>)</a:t>
            </a:r>
          </a:p>
          <a:p>
            <a:r>
              <a:rPr lang="en-US" dirty="0"/>
              <a:t>Closure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88675" y="701160"/>
            <a:ext cx="0" cy="409848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60" y="1798926"/>
            <a:ext cx="2623156" cy="262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0" y="366713"/>
            <a:ext cx="6038697" cy="452810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470454" y="1536254"/>
            <a:ext cx="6410325" cy="2557462"/>
          </a:xfrm>
          <a:solidFill>
            <a:schemeClr val="bg1">
              <a:alpha val="59000"/>
            </a:schemeClr>
          </a:solidFill>
        </p:spPr>
        <p:txBody>
          <a:bodyPr lIns="72000" tIns="72000" rIns="72000" bIns="72000"/>
          <a:lstStyle/>
          <a:p>
            <a:pPr marL="0" indent="0">
              <a:buNone/>
            </a:pPr>
            <a:r>
              <a:rPr lang="fr-FR" sz="1400" dirty="0">
                <a:solidFill>
                  <a:srgbClr val="002060"/>
                </a:solidFill>
              </a:rPr>
              <a:t>At International Workshop </a:t>
            </a:r>
            <a:r>
              <a:rPr lang="fr-FR" sz="1400" b="1" dirty="0" smtClean="0">
                <a:solidFill>
                  <a:srgbClr val="002060"/>
                </a:solidFill>
              </a:rPr>
              <a:t>IW2025</a:t>
            </a:r>
            <a:r>
              <a:rPr lang="fr-FR" sz="1400" dirty="0" smtClean="0">
                <a:solidFill>
                  <a:srgbClr val="002060"/>
                </a:solidFill>
              </a:rPr>
              <a:t> </a:t>
            </a:r>
            <a:r>
              <a:rPr lang="fr-FR" sz="1400" dirty="0">
                <a:solidFill>
                  <a:srgbClr val="002060"/>
                </a:solidFill>
              </a:rPr>
              <a:t>in </a:t>
            </a:r>
            <a:r>
              <a:rPr lang="fr-FR" sz="1400" b="1" dirty="0" err="1">
                <a:solidFill>
                  <a:srgbClr val="002060"/>
                </a:solidFill>
              </a:rPr>
              <a:t>Seville</a:t>
            </a:r>
            <a:r>
              <a:rPr lang="fr-FR" sz="1400" dirty="0">
                <a:solidFill>
                  <a:srgbClr val="002060"/>
                </a:solidFill>
              </a:rPr>
              <a:t>, </a:t>
            </a:r>
            <a:r>
              <a:rPr lang="fr-FR" sz="1400" dirty="0" err="1">
                <a:solidFill>
                  <a:srgbClr val="002060"/>
                </a:solidFill>
              </a:rPr>
              <a:t>our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b="1" dirty="0">
                <a:solidFill>
                  <a:srgbClr val="002060"/>
                </a:solidFill>
              </a:rPr>
              <a:t>INCOSE Configuration Management </a:t>
            </a:r>
            <a:r>
              <a:rPr lang="fr-FR" sz="1400" b="1" dirty="0" err="1">
                <a:solidFill>
                  <a:srgbClr val="002060"/>
                </a:solidFill>
              </a:rPr>
              <a:t>Working</a:t>
            </a:r>
            <a:r>
              <a:rPr lang="fr-FR" sz="1400" b="1" dirty="0">
                <a:solidFill>
                  <a:srgbClr val="002060"/>
                </a:solidFill>
              </a:rPr>
              <a:t> Group </a:t>
            </a:r>
            <a:r>
              <a:rPr lang="fr-FR" sz="1400" dirty="0" err="1">
                <a:solidFill>
                  <a:srgbClr val="002060"/>
                </a:solidFill>
              </a:rPr>
              <a:t>members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expressed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their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interest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in further exploring webinars focused on </a:t>
            </a:r>
            <a:r>
              <a:rPr lang="en-US" sz="1400" b="1" dirty="0">
                <a:solidFill>
                  <a:srgbClr val="002060"/>
                </a:solidFill>
              </a:rPr>
              <a:t>Configuration Management</a:t>
            </a:r>
            <a:r>
              <a:rPr lang="fr-FR" sz="14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1400" dirty="0" err="1">
                <a:solidFill>
                  <a:srgbClr val="002060"/>
                </a:solidFill>
              </a:rPr>
              <a:t>Decisions</a:t>
            </a:r>
            <a:r>
              <a:rPr lang="fr-FR" sz="1400" dirty="0">
                <a:solidFill>
                  <a:srgbClr val="002060"/>
                </a:solidFill>
              </a:rPr>
              <a:t> on Part </a:t>
            </a:r>
            <a:r>
              <a:rPr lang="fr-FR" sz="1400" b="1" dirty="0" err="1">
                <a:solidFill>
                  <a:srgbClr val="002060"/>
                </a:solidFill>
              </a:rPr>
              <a:t>re</a:t>
            </a:r>
            <a:r>
              <a:rPr lang="fr-FR" sz="1400" b="1" dirty="0">
                <a:solidFill>
                  <a:srgbClr val="002060"/>
                </a:solidFill>
              </a:rPr>
              <a:t>-identification</a:t>
            </a:r>
            <a:r>
              <a:rPr lang="fr-FR" sz="1400" dirty="0">
                <a:solidFill>
                  <a:srgbClr val="002060"/>
                </a:solidFill>
              </a:rPr>
              <a:t> are a key topic </a:t>
            </a:r>
            <a:r>
              <a:rPr lang="fr-FR" sz="1400" dirty="0" err="1">
                <a:solidFill>
                  <a:srgbClr val="002060"/>
                </a:solidFill>
              </a:rPr>
              <a:t>addressed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along</a:t>
            </a:r>
            <a:r>
              <a:rPr lang="fr-FR" sz="1400" dirty="0">
                <a:solidFill>
                  <a:srgbClr val="002060"/>
                </a:solidFill>
              </a:rPr>
              <a:t> the </a:t>
            </a:r>
            <a:r>
              <a:rPr lang="fr-FR" sz="1400" b="1" dirty="0">
                <a:solidFill>
                  <a:srgbClr val="002060"/>
                </a:solidFill>
              </a:rPr>
              <a:t>change </a:t>
            </a:r>
            <a:r>
              <a:rPr lang="fr-FR" sz="1400" b="1" dirty="0" err="1">
                <a:solidFill>
                  <a:srgbClr val="002060"/>
                </a:solidFill>
              </a:rPr>
              <a:t>process</a:t>
            </a:r>
            <a:r>
              <a:rPr lang="fr-FR" sz="1400" dirty="0">
                <a:solidFill>
                  <a:srgbClr val="002060"/>
                </a:solidFill>
              </a:rPr>
              <a:t>, </a:t>
            </a:r>
            <a:r>
              <a:rPr lang="fr-FR" sz="1400" dirty="0" err="1">
                <a:solidFill>
                  <a:srgbClr val="002060"/>
                </a:solidFill>
              </a:rPr>
              <a:t>which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is</a:t>
            </a:r>
            <a:r>
              <a:rPr lang="fr-FR" sz="1400" dirty="0">
                <a:solidFill>
                  <a:srgbClr val="002060"/>
                </a:solidFill>
              </a:rPr>
              <a:t> part of </a:t>
            </a:r>
            <a:r>
              <a:rPr lang="fr-FR" sz="1400" b="1" dirty="0">
                <a:solidFill>
                  <a:srgbClr val="002060"/>
                </a:solidFill>
              </a:rPr>
              <a:t>Configuration Management </a:t>
            </a:r>
            <a:r>
              <a:rPr lang="fr-FR" sz="1400" dirty="0" err="1">
                <a:solidFill>
                  <a:srgbClr val="002060"/>
                </a:solidFill>
              </a:rPr>
              <a:t>activities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002060"/>
                </a:solidFill>
              </a:rPr>
              <a:t>This topic has been </a:t>
            </a:r>
            <a:r>
              <a:rPr lang="fr-FR" sz="1400" dirty="0" err="1">
                <a:solidFill>
                  <a:srgbClr val="002060"/>
                </a:solidFill>
              </a:rPr>
              <a:t>thoroughly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explored</a:t>
            </a:r>
            <a:r>
              <a:rPr lang="fr-FR" sz="1400" dirty="0">
                <a:solidFill>
                  <a:srgbClr val="002060"/>
                </a:solidFill>
              </a:rPr>
              <a:t> in a book </a:t>
            </a:r>
            <a:r>
              <a:rPr lang="fr-FR" sz="1400" dirty="0" err="1">
                <a:solidFill>
                  <a:srgbClr val="002060"/>
                </a:solidFill>
              </a:rPr>
              <a:t>frequently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referenced</a:t>
            </a:r>
            <a:r>
              <a:rPr lang="fr-FR" sz="1400" dirty="0">
                <a:solidFill>
                  <a:srgbClr val="002060"/>
                </a:solidFill>
              </a:rPr>
              <a:t> in </a:t>
            </a:r>
            <a:r>
              <a:rPr lang="fr-FR" sz="1400" dirty="0" err="1">
                <a:solidFill>
                  <a:srgbClr val="002060"/>
                </a:solidFill>
              </a:rPr>
              <a:t>our</a:t>
            </a:r>
            <a:r>
              <a:rPr lang="fr-FR" sz="1400" dirty="0">
                <a:solidFill>
                  <a:srgbClr val="002060"/>
                </a:solidFill>
              </a:rPr>
              <a:t> CM WG publications (</a:t>
            </a:r>
            <a:r>
              <a:rPr lang="fr-FR" sz="1400" dirty="0" err="1">
                <a:solidFill>
                  <a:srgbClr val="002060"/>
                </a:solidFill>
              </a:rPr>
              <a:t>papers</a:t>
            </a:r>
            <a:r>
              <a:rPr lang="fr-FR" sz="1400" dirty="0">
                <a:solidFill>
                  <a:srgbClr val="002060"/>
                </a:solidFill>
              </a:rPr>
              <a:t>, </a:t>
            </a:r>
            <a:r>
              <a:rPr lang="fr-FR" sz="1400" dirty="0" err="1">
                <a:solidFill>
                  <a:srgbClr val="002060"/>
                </a:solidFill>
              </a:rPr>
              <a:t>SEBoK</a:t>
            </a:r>
            <a:r>
              <a:rPr lang="fr-FR" sz="1400" dirty="0">
                <a:solidFill>
                  <a:srgbClr val="002060"/>
                </a:solidFill>
              </a:rPr>
              <a:t>,…).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Today, we have the opportunity to propose a </a:t>
            </a:r>
            <a:r>
              <a:rPr lang="en-US" sz="1400" dirty="0" smtClean="0">
                <a:solidFill>
                  <a:srgbClr val="002060"/>
                </a:solidFill>
              </a:rPr>
              <a:t>webinar </a:t>
            </a:r>
            <a:r>
              <a:rPr lang="en-US" sz="1400" dirty="0">
                <a:solidFill>
                  <a:srgbClr val="002060"/>
                </a:solidFill>
              </a:rPr>
              <a:t>with the book author, </a:t>
            </a:r>
            <a:r>
              <a:rPr lang="en-US" sz="1400" dirty="0" smtClean="0">
                <a:solidFill>
                  <a:srgbClr val="002060"/>
                </a:solidFill>
              </a:rPr>
              <a:t>whom we </a:t>
            </a:r>
            <a:r>
              <a:rPr lang="en-US" sz="1400" dirty="0">
                <a:solidFill>
                  <a:srgbClr val="002060"/>
                </a:solidFill>
              </a:rPr>
              <a:t>are very pleased to welcome for this session, </a:t>
            </a:r>
            <a:r>
              <a:rPr lang="en-US" sz="1400" dirty="0" err="1">
                <a:solidFill>
                  <a:srgbClr val="002060"/>
                </a:solidFill>
              </a:rPr>
              <a:t>organised</a:t>
            </a:r>
            <a:r>
              <a:rPr lang="en-US" sz="1400" dirty="0">
                <a:solidFill>
                  <a:srgbClr val="002060"/>
                </a:solidFill>
              </a:rPr>
              <a:t> with the support of </a:t>
            </a:r>
            <a:r>
              <a:rPr lang="en-US" sz="1400" dirty="0" smtClean="0">
                <a:solidFill>
                  <a:srgbClr val="002060"/>
                </a:solidFill>
              </a:rPr>
              <a:t>the INCOSE webinar series team.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703791" y="474662"/>
            <a:ext cx="8220075" cy="496887"/>
          </a:xfrm>
          <a:solidFill>
            <a:schemeClr val="bg1">
              <a:alpha val="59000"/>
            </a:schemeClr>
          </a:solidFill>
        </p:spPr>
        <p:txBody>
          <a:bodyPr vert="horz" wrap="square" lIns="72000" tIns="72000" rIns="72000" bIns="72000" rtlCol="0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Introduction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COSE Template 2022">
  <a:themeElements>
    <a:clrScheme name="INCOSE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B6FAB"/>
      </a:accent1>
      <a:accent2>
        <a:srgbClr val="EE5B20"/>
      </a:accent2>
      <a:accent3>
        <a:srgbClr val="A5A5A5"/>
      </a:accent3>
      <a:accent4>
        <a:srgbClr val="FFC90E"/>
      </a:accent4>
      <a:accent5>
        <a:srgbClr val="61A1D7"/>
      </a:accent5>
      <a:accent6>
        <a:srgbClr val="417F65"/>
      </a:accent6>
      <a:hlink>
        <a:srgbClr val="2B6FAB"/>
      </a:hlink>
      <a:folHlink>
        <a:srgbClr val="EE5B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91440" tIns="91440" rIns="91440" bIns="91440" rtlCol="0" anchor="ctr" anchorCtr="0"/>
      <a:lstStyle>
        <a:defPPr algn="ctr">
          <a:defRPr sz="1400" dirty="0" smtClean="0">
            <a:solidFill>
              <a:schemeClr val="bg1"/>
            </a:solidFill>
            <a:ea typeface="Segoe UI Black" panose="020B0A02040204020203" pitchFamily="34" charset="0"/>
            <a:cs typeface="Segoe UI Black" panose="020B0A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spcBef>
            <a:spcPts val="750"/>
          </a:spcBef>
          <a:buClr>
            <a:schemeClr val="accent2"/>
          </a:buClr>
          <a:buSzPct val="100000"/>
          <a:defRPr sz="1400" dirty="0" err="1" smtClean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LENT" id="{42DDE431-62AA-4CFE-9B81-CB19337157E0}" vid="{4B43CFC9-863A-4E99-B289-EA56B68882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261b3b-96cb-48be-bc05-a6cf7b50a5cb">
      <Terms xmlns="http://schemas.microsoft.com/office/infopath/2007/PartnerControls"/>
    </lcf76f155ced4ddcb4097134ff3c332f>
    <TaxCatchAll xmlns="94eb7838-9d52-469e-a198-cbe2843b66d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6D1D1258555A4ABCBA28806FA75142" ma:contentTypeVersion="14" ma:contentTypeDescription="Create a new document." ma:contentTypeScope="" ma:versionID="41be6bca23c5ccf695ef523f1d62a082">
  <xsd:schema xmlns:xsd="http://www.w3.org/2001/XMLSchema" xmlns:xs="http://www.w3.org/2001/XMLSchema" xmlns:p="http://schemas.microsoft.com/office/2006/metadata/properties" xmlns:ns2="c7261b3b-96cb-48be-bc05-a6cf7b50a5cb" xmlns:ns3="94eb7838-9d52-469e-a198-cbe2843b66d3" targetNamespace="http://schemas.microsoft.com/office/2006/metadata/properties" ma:root="true" ma:fieldsID="2722e9998275188fb2aef77e6f7ae2be" ns2:_="" ns3:_="">
    <xsd:import namespace="c7261b3b-96cb-48be-bc05-a6cf7b50a5cb"/>
    <xsd:import namespace="94eb7838-9d52-469e-a198-cbe2843b66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61b3b-96cb-48be-bc05-a6cf7b50a5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05bfa5e-0804-4ef2-ba09-c663ae3aeb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eb7838-9d52-469e-a198-cbe2843b66d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80634cf-43d7-4d84-a41b-2b1eb0498e24}" ma:internalName="TaxCatchAll" ma:showField="CatchAllData" ma:web="94eb7838-9d52-469e-a198-cbe2843b66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51A2D2-DAB1-42F6-BF0C-260AF2394DD4}">
  <ds:schemaRefs>
    <ds:schemaRef ds:uri="http://schemas.microsoft.com/office/2006/documentManagement/types"/>
    <ds:schemaRef ds:uri="http://schemas.microsoft.com/office/2006/metadata/properties"/>
    <ds:schemaRef ds:uri="c7261b3b-96cb-48be-bc05-a6cf7b50a5cb"/>
    <ds:schemaRef ds:uri="94eb7838-9d52-469e-a198-cbe2843b66d3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7057BC-F5CB-439F-916D-7B56550725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261b3b-96cb-48be-bc05-a6cf7b50a5cb"/>
    <ds:schemaRef ds:uri="94eb7838-9d52-469e-a198-cbe2843b66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74DEA9-D70C-4D76-8253-0021E05256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1097</Words>
  <Application>Microsoft Office PowerPoint</Application>
  <PresentationFormat>On-screen Show (16:9)</PresentationFormat>
  <Paragraphs>205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Apple Symbols</vt:lpstr>
      <vt:lpstr>Arial</vt:lpstr>
      <vt:lpstr>Avenir Next Medium</vt:lpstr>
      <vt:lpstr>Calibri</vt:lpstr>
      <vt:lpstr>Gill Sans</vt:lpstr>
      <vt:lpstr>Menlo</vt:lpstr>
      <vt:lpstr>Roboto Light</vt:lpstr>
      <vt:lpstr>Roboto Medium</vt:lpstr>
      <vt:lpstr>Segoe UI</vt:lpstr>
      <vt:lpstr>Segoe UI Black</vt:lpstr>
      <vt:lpstr>Wingdings</vt:lpstr>
      <vt:lpstr>INCOSE Template 2022</vt:lpstr>
      <vt:lpstr>Welcome to the INCOSE Webinar Series</vt:lpstr>
      <vt:lpstr>Thank you to our 2025 Webinar Sponsor!</vt:lpstr>
      <vt:lpstr>PowerPoint Presentation</vt:lpstr>
      <vt:lpstr>PowerPoint Presentation</vt:lpstr>
      <vt:lpstr>PowerPoint Presentation</vt:lpstr>
      <vt:lpstr>This Webinar is being recorded. </vt:lpstr>
      <vt:lpstr>PowerPoint Presentation</vt:lpstr>
      <vt:lpstr>Today’s 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&amp; Answers</vt:lpstr>
      <vt:lpstr>PowerPoint Presentation</vt:lpstr>
      <vt:lpstr>PowerPoint Presentation</vt:lpstr>
      <vt:lpstr>PowerPoint Presentation</vt:lpstr>
      <vt:lpstr>Thank you to our 2025 Webinar Sponsor!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</cp:revision>
  <cp:lastPrinted>2022-11-04T21:20:16Z</cp:lastPrinted>
  <dcterms:created xsi:type="dcterms:W3CDTF">2016-02-04T17:41:01Z</dcterms:created>
  <dcterms:modified xsi:type="dcterms:W3CDTF">2025-06-19T09:17:57Z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0x0101009E6D1D1258555A4ABCBA28806FA75142</vt:lpwstr>
  </property>
  <property fmtid="{D5CDD505-2E9C-101B-9397-08002B2CF9AE}" pid="3" name="MediaServiceImageTags">
    <vt:lpwstr/>
  </property>
  <property fmtid="{D5CDD505-2E9C-101B-9397-08002B2CF9AE}" pid="4" name="MSIP_Label_f6a2fad9-126f-43f1-a0a4-9c907561022c_Enabled">
    <vt:lpwstr>true</vt:lpwstr>
  </property>
  <property fmtid="{D5CDD505-2E9C-101B-9397-08002B2CF9AE}" pid="5" name="MSIP_Label_f6a2fad9-126f-43f1-a0a4-9c907561022c_SetDate">
    <vt:lpwstr>2025-06-16T11:02:17Z</vt:lpwstr>
  </property>
  <property fmtid="{D5CDD505-2E9C-101B-9397-08002B2CF9AE}" pid="6" name="MSIP_Label_f6a2fad9-126f-43f1-a0a4-9c907561022c_Method">
    <vt:lpwstr>Privileged</vt:lpwstr>
  </property>
  <property fmtid="{D5CDD505-2E9C-101B-9397-08002B2CF9AE}" pid="7" name="MSIP_Label_f6a2fad9-126f-43f1-a0a4-9c907561022c_Name">
    <vt:lpwstr>Non-Business</vt:lpwstr>
  </property>
  <property fmtid="{D5CDD505-2E9C-101B-9397-08002B2CF9AE}" pid="8" name="MSIP_Label_f6a2fad9-126f-43f1-a0a4-9c907561022c_SiteId">
    <vt:lpwstr>af73baa8-f594-4eb2-a39d-93e96cad61fc</vt:lpwstr>
  </property>
  <property fmtid="{D5CDD505-2E9C-101B-9397-08002B2CF9AE}" pid="9" name="MSIP_Label_f6a2fad9-126f-43f1-a0a4-9c907561022c_ActionId">
    <vt:lpwstr>d1aef8d0-eceb-4134-ad6f-038d005b8812</vt:lpwstr>
  </property>
  <property fmtid="{D5CDD505-2E9C-101B-9397-08002B2CF9AE}" pid="10" name="MSIP_Label_f6a2fad9-126f-43f1-a0a4-9c907561022c_ContentBits">
    <vt:lpwstr>0</vt:lpwstr>
  </property>
  <property fmtid="{D5CDD505-2E9C-101B-9397-08002B2CF9AE}" pid="11" name="MSIP_Label_f6a2fad9-126f-43f1-a0a4-9c907561022c_Tag">
    <vt:lpwstr>10, 0, 1, 1</vt:lpwstr>
  </property>
  <property fmtid="{D5CDD505-2E9C-101B-9397-08002B2CF9AE}" pid="12" name="MSIP_Label_9e3fe282-78a3-46c2-a95b-f1092c13d694_Enabled">
    <vt:lpwstr>true</vt:lpwstr>
  </property>
  <property fmtid="{D5CDD505-2E9C-101B-9397-08002B2CF9AE}" pid="13" name="MSIP_Label_9e3fe282-78a3-46c2-a95b-f1092c13d694_SetDate">
    <vt:lpwstr>2025-06-19T09:17:57Z</vt:lpwstr>
  </property>
  <property fmtid="{D5CDD505-2E9C-101B-9397-08002B2CF9AE}" pid="14" name="MSIP_Label_9e3fe282-78a3-46c2-a95b-f1092c13d694_Method">
    <vt:lpwstr>Privileged</vt:lpwstr>
  </property>
  <property fmtid="{D5CDD505-2E9C-101B-9397-08002B2CF9AE}" pid="15" name="MSIP_Label_9e3fe282-78a3-46c2-a95b-f1092c13d694_Name">
    <vt:lpwstr>THALES-CORE-07</vt:lpwstr>
  </property>
  <property fmtid="{D5CDD505-2E9C-101B-9397-08002B2CF9AE}" pid="16" name="MSIP_Label_9e3fe282-78a3-46c2-a95b-f1092c13d694_SiteId">
    <vt:lpwstr>6e603289-5e46-4e26-ac7c-03a85420a9a5</vt:lpwstr>
  </property>
  <property fmtid="{D5CDD505-2E9C-101B-9397-08002B2CF9AE}" pid="17" name="MSIP_Label_9e3fe282-78a3-46c2-a95b-f1092c13d694_ActionId">
    <vt:lpwstr>68f50a19-0751-4320-ae39-77505364f648</vt:lpwstr>
  </property>
  <property fmtid="{D5CDD505-2E9C-101B-9397-08002B2CF9AE}" pid="18" name="MSIP_Label_9e3fe282-78a3-46c2-a95b-f1092c13d694_ContentBits">
    <vt:lpwstr>0</vt:lpwstr>
  </property>
  <property fmtid="{D5CDD505-2E9C-101B-9397-08002B2CF9AE}" pid="19" name="Thales-Sensitivity">
    <vt:lpwstr>{TGOPEN-UM}</vt:lpwstr>
  </property>
</Properties>
</file>