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6" r:id="rId10"/>
    <p:sldId id="296" r:id="rId11"/>
    <p:sldId id="297" r:id="rId12"/>
    <p:sldId id="300" r:id="rId13"/>
    <p:sldId id="298" r:id="rId14"/>
    <p:sldId id="302" r:id="rId15"/>
    <p:sldId id="303" r:id="rId16"/>
    <p:sldId id="304" r:id="rId17"/>
    <p:sldId id="305" r:id="rId18"/>
    <p:sldId id="301" r:id="rId19"/>
    <p:sldId id="291" r:id="rId20"/>
    <p:sldId id="292" r:id="rId21"/>
    <p:sldId id="293" r:id="rId22"/>
    <p:sldId id="29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D78AD6-A1E4-DEA9-3DED-777884C7B6B4}" v="19" dt="2026-08-04T15:01:27.838"/>
    <p1510:client id="{D46199BA-18AD-ABCE-2448-9ACBD601D7BE}" v="67" dt="2026-08-06T12:42:41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93" d="100"/>
          <a:sy n="93" d="100"/>
        </p:scale>
        <p:origin x="77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F028C-B21D-4D23-A4D5-981D48174E65}" type="datetimeFigureOut"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18B48B-67B7-48DC-91CE-EB87BADFBA8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7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Slalom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INCOSE.org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24266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INCOSE.org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93969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INCOSE.org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19863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6020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3460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24124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INCOSE.org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776350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INCOSE.org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744147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7" name="Google Shape;607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08" name="Google Shape;608;p36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Slalom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9" name="Google Shape;139;p2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Slalom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A9DABB5F-1D96-1975-AF0E-54D245D48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:notes">
            <a:extLst>
              <a:ext uri="{FF2B5EF4-FFF2-40B4-BE49-F238E27FC236}">
                <a16:creationId xmlns:a16="http://schemas.microsoft.com/office/drawing/2014/main" id="{3E90276E-70DD-04CD-AD89-5651A91C1F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2:notes">
            <a:extLst>
              <a:ext uri="{FF2B5EF4-FFF2-40B4-BE49-F238E27FC236}">
                <a16:creationId xmlns:a16="http://schemas.microsoft.com/office/drawing/2014/main" id="{185D3BEA-DF67-C0F7-556C-A5B7BEB421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9" name="Google Shape;139;p2:notes">
            <a:extLst>
              <a:ext uri="{FF2B5EF4-FFF2-40B4-BE49-F238E27FC236}">
                <a16:creationId xmlns:a16="http://schemas.microsoft.com/office/drawing/2014/main" id="{C28BA03F-F1F9-82A7-902B-7A06BF58ECB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Slalom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633686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6" name="Google Shape;156;p4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Slalom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6" name="Google Shape;166;p5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Slalom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INCOSE.org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>
          <a:extLst>
            <a:ext uri="{FF2B5EF4-FFF2-40B4-BE49-F238E27FC236}">
              <a16:creationId xmlns:a16="http://schemas.microsoft.com/office/drawing/2014/main" id="{08F2BC71-47C6-CF9F-026E-03DCA13A5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:notes">
            <a:extLst>
              <a:ext uri="{FF2B5EF4-FFF2-40B4-BE49-F238E27FC236}">
                <a16:creationId xmlns:a16="http://schemas.microsoft.com/office/drawing/2014/main" id="{8AACF602-D8AE-70CB-1577-DC3D9BDCC7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4:notes">
            <a:extLst>
              <a:ext uri="{FF2B5EF4-FFF2-40B4-BE49-F238E27FC236}">
                <a16:creationId xmlns:a16="http://schemas.microsoft.com/office/drawing/2014/main" id="{9232F3E3-BDF7-B415-317F-911016A661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56" name="Google Shape;156;p4:notes">
            <a:extLst>
              <a:ext uri="{FF2B5EF4-FFF2-40B4-BE49-F238E27FC236}">
                <a16:creationId xmlns:a16="http://schemas.microsoft.com/office/drawing/2014/main" id="{0A791B96-12F5-8D01-BF6C-E721639CA54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Slalom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62585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2598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Main Title white">
  <p:cSld name="1_Main Title white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609600" y="584202"/>
            <a:ext cx="5486400" cy="3217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9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621341" y="3950830"/>
            <a:ext cx="5474659" cy="1510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72C8"/>
              </a:buClr>
              <a:buSzPts val="1614"/>
              <a:buFont typeface="Arial"/>
              <a:buNone/>
              <a:defRPr sz="1467" b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622302" y="5929648"/>
            <a:ext cx="2430780" cy="24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67"/>
              <a:buNone/>
              <a:defRPr sz="1067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/>
          <p:nvPr/>
        </p:nvSpPr>
        <p:spPr>
          <a:xfrm>
            <a:off x="10997184" y="62504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15975" y="109016"/>
            <a:ext cx="1242571" cy="681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5416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gray">
  <p:cSld name="Title Slide_gray">
    <p:bg>
      <p:bgPr>
        <a:solidFill>
          <a:schemeClr val="lt2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10556" y="584200"/>
            <a:ext cx="4875845" cy="118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3"/>
              <a:buFont typeface="Play"/>
              <a:buNone/>
              <a:defRPr sz="5333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14680" y="1995792"/>
            <a:ext cx="4876800" cy="89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67"/>
              <a:buNone/>
              <a:defRPr sz="1467">
                <a:solidFill>
                  <a:schemeClr val="accen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2"/>
          </p:nvPr>
        </p:nvSpPr>
        <p:spPr>
          <a:xfrm>
            <a:off x="622301" y="5929647"/>
            <a:ext cx="2430780" cy="24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67"/>
              <a:buNone/>
              <a:defRPr sz="1067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" name="Google Shape;25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15975" y="109016"/>
            <a:ext cx="1242571" cy="681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4154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_dark">
  <p:cSld name="TItle Slide_dark">
    <p:bg>
      <p:bgPr>
        <a:solidFill>
          <a:schemeClr val="dk2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622301" y="5929647"/>
            <a:ext cx="2430780" cy="24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67"/>
              <a:buNone/>
              <a:defRPr sz="1067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610556" y="584200"/>
            <a:ext cx="4875845" cy="118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33"/>
              <a:buFont typeface="Play"/>
              <a:buNone/>
              <a:defRPr sz="5333" b="1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4680" y="1995792"/>
            <a:ext cx="4876800" cy="895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67"/>
              <a:buNone/>
              <a:defRPr sz="1467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3" name="Google Shape;33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15975" y="109016"/>
            <a:ext cx="1242571" cy="681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7704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subtitle_bold_light">
  <p:cSld name="Title_subtitle_bold_light">
    <p:bg>
      <p:bgPr>
        <a:solidFill>
          <a:srgbClr val="FFFFFF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619325" y="1984183"/>
            <a:ext cx="3032880" cy="4082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67"/>
              <a:buNone/>
              <a:defRPr sz="14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9325" y="588298"/>
            <a:ext cx="4364156" cy="126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67"/>
              <a:buNone/>
              <a:defRPr sz="4267" b="1">
                <a:solidFill>
                  <a:schemeClr val="accent3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3"/>
              <a:buNone/>
              <a:defRPr sz="5333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3"/>
              <a:buNone/>
              <a:defRPr sz="5333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3"/>
              <a:buNone/>
              <a:defRPr sz="5333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3"/>
              <a:buNone/>
              <a:defRPr sz="5333" b="1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3"/>
          </p:nvPr>
        </p:nvSpPr>
        <p:spPr>
          <a:xfrm>
            <a:off x="622301" y="6161741"/>
            <a:ext cx="2430780" cy="118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8" name="Google Shape;38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15975" y="109016"/>
            <a:ext cx="1242571" cy="681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6395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_dark">
  <p:cSld name="Agenda_dark">
    <p:bg>
      <p:bgPr>
        <a:solidFill>
          <a:srgbClr val="11498B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622469" y="584201"/>
            <a:ext cx="4391491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lay"/>
              <a:buNone/>
              <a:defRPr sz="4800" b="1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6095999" y="691245"/>
            <a:ext cx="4411407" cy="295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33"/>
              <a:buNone/>
              <a:defRPr sz="2133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>
                <a:solidFill>
                  <a:schemeClr val="accent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/>
          <p:nvPr/>
        </p:nvSpPr>
        <p:spPr>
          <a:xfrm>
            <a:off x="10507405" y="6080196"/>
            <a:ext cx="1073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incose.org | </a:t>
            </a:r>
            <a:fld id="{00000000-1234-1234-1234-123412341234}" type="slidenum">
              <a:rPr lang="en-US" sz="106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6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22301" y="6131859"/>
            <a:ext cx="2430780" cy="147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67"/>
              <a:buNone/>
              <a:defRPr sz="1067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4" name="Google Shape;44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15975" y="109016"/>
            <a:ext cx="1242571" cy="681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0700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_gray">
  <p:cSld name="Agenda_gray">
    <p:bg>
      <p:bgPr>
        <a:solidFill>
          <a:schemeClr val="lt2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622469" y="584201"/>
            <a:ext cx="4300051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Font typeface="Play"/>
              <a:buNone/>
              <a:defRPr sz="4800" b="1">
                <a:solidFill>
                  <a:schemeClr val="accent3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6115664" y="691245"/>
            <a:ext cx="4356845" cy="3341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346"/>
              <a:buFont typeface="Noto Sans Symbols"/>
              <a:buNone/>
              <a:defRPr sz="2133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L="914400" lvl="1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46"/>
              <a:buFont typeface="Noto Sans Symbols"/>
              <a:buNone/>
              <a:defRPr sz="2133">
                <a:solidFill>
                  <a:schemeClr val="accent6"/>
                </a:solidFill>
                <a:latin typeface="Play"/>
                <a:ea typeface="Play"/>
                <a:cs typeface="Play"/>
                <a:sym typeface="Play"/>
              </a:defRPr>
            </a:lvl2pPr>
            <a:lvl3pPr marL="1371600" lvl="2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46"/>
              <a:buFont typeface="Noto Sans Symbols"/>
              <a:buNone/>
              <a:defRPr sz="2133">
                <a:solidFill>
                  <a:schemeClr val="accent6"/>
                </a:solidFill>
                <a:latin typeface="Play"/>
                <a:ea typeface="Play"/>
                <a:cs typeface="Play"/>
                <a:sym typeface="Play"/>
              </a:defRPr>
            </a:lvl3pPr>
            <a:lvl4pPr marL="1828800" lvl="3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46"/>
              <a:buFont typeface="Noto Sans Symbols"/>
              <a:buNone/>
              <a:defRPr sz="2133">
                <a:solidFill>
                  <a:schemeClr val="accent6"/>
                </a:solidFill>
                <a:latin typeface="Play"/>
                <a:ea typeface="Play"/>
                <a:cs typeface="Play"/>
                <a:sym typeface="Play"/>
              </a:defRPr>
            </a:lvl4pPr>
            <a:lvl5pPr marL="2286000" lvl="4" indent="-228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46"/>
              <a:buFont typeface="Noto Sans Symbols"/>
              <a:buNone/>
              <a:defRPr sz="2133">
                <a:solidFill>
                  <a:schemeClr val="accent6"/>
                </a:solidFill>
                <a:latin typeface="Play"/>
                <a:ea typeface="Play"/>
                <a:cs typeface="Play"/>
                <a:sym typeface="Play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2"/>
          </p:nvPr>
        </p:nvSpPr>
        <p:spPr>
          <a:xfrm>
            <a:off x="622301" y="6137835"/>
            <a:ext cx="2430780" cy="141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/>
          <p:nvPr/>
        </p:nvSpPr>
        <p:spPr>
          <a:xfrm>
            <a:off x="10507405" y="6080196"/>
            <a:ext cx="10738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67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incose.org | </a:t>
            </a:r>
            <a:fld id="{00000000-1234-1234-1234-123412341234}" type="slidenum">
              <a:rPr lang="en-US" sz="1067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67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15975" y="109016"/>
            <a:ext cx="1242571" cy="681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7951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Photo">
  <p:cSld name="Title_Photo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sp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622469" y="584201"/>
            <a:ext cx="4391491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33"/>
              <a:buFont typeface="Play"/>
              <a:buNone/>
              <a:defRPr sz="5333" b="1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4" name="Google Shape;54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15975" y="109016"/>
            <a:ext cx="1242571" cy="681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009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cose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p.slalom.com/ourfirm/studio/SitePages/templates.aspx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p.slalom.com/ourfirm/studio/SitePages/templates.asp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sp.slalom.com/ourfirm/studio/SitePages/templates.aspx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p.slalom.com/ourfirm/studio/SitePages/templates.asp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p.slalom.com/ourfirm/studio/SitePages/templates.aspx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webinars@incose.ne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p.slalom.com/ourfirm/studio/SitePages/templates.asp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1271030" y="1119460"/>
            <a:ext cx="6165514" cy="3444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Welcome to the INCOSE Webinar </a:t>
            </a:r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body" idx="1"/>
          </p:nvPr>
        </p:nvSpPr>
        <p:spPr>
          <a:xfrm>
            <a:off x="1271037" y="3579993"/>
            <a:ext cx="8114400" cy="8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>
              <a:buSzPts val="2200"/>
            </a:pPr>
            <a:r>
              <a:rPr lang="en-US" sz="2000" dirty="0">
                <a:solidFill>
                  <a:schemeClr val="dk1"/>
                </a:solidFill>
                <a:highlight>
                  <a:srgbClr val="FFFFFF"/>
                </a:highlight>
              </a:rPr>
              <a:t>19 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</a:rPr>
              <a:t>August</a:t>
            </a:r>
            <a:r>
              <a:rPr lang="en-US" sz="2000" b="0" i="0" u="none" strike="noStrike" cap="none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2026 INCOSE Webinar #</a:t>
            </a:r>
            <a:r>
              <a:rPr lang="en-US" sz="2000">
                <a:solidFill>
                  <a:schemeClr val="dk1"/>
                </a:solidFill>
                <a:highlight>
                  <a:srgbClr val="FFFFFF"/>
                </a:highlight>
              </a:rPr>
              <a:t>203</a:t>
            </a:r>
            <a:endParaRPr sz="20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622302" y="5929648"/>
            <a:ext cx="2430780" cy="24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563C1"/>
              </a:buClr>
              <a:buSzPts val="1467"/>
              <a:buNone/>
            </a:pPr>
            <a:r>
              <a:rPr lang="en-US" sz="1467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incose.org</a:t>
            </a:r>
            <a:endParaRPr sz="1467" b="0" i="0" u="none" strike="noStrike" cap="none">
              <a:solidFill>
                <a:srgbClr val="2B6FA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9450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0"/>
          <p:cNvSpPr txBox="1">
            <a:spLocks noGrp="1"/>
          </p:cNvSpPr>
          <p:nvPr>
            <p:ph type="title"/>
          </p:nvPr>
        </p:nvSpPr>
        <p:spPr>
          <a:xfrm>
            <a:off x="436687" y="537755"/>
            <a:ext cx="4300051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 dirty="0"/>
          </a:p>
        </p:txBody>
      </p:sp>
      <p:sp>
        <p:nvSpPr>
          <p:cNvPr id="619" name="Google Shape;619;p60"/>
          <p:cNvSpPr txBox="1">
            <a:spLocks noGrp="1"/>
          </p:cNvSpPr>
          <p:nvPr>
            <p:ph type="body" idx="1"/>
          </p:nvPr>
        </p:nvSpPr>
        <p:spPr>
          <a:xfrm>
            <a:off x="6189202" y="672584"/>
            <a:ext cx="4668607" cy="5335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380365" marR="0" lvl="0" indent="-3803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</a:t>
            </a:r>
          </a:p>
          <a:p>
            <a:pPr marL="380365" marR="0" lvl="0" indent="-3803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Solution architecture</a:t>
            </a:r>
          </a:p>
          <a:p>
            <a:pPr marL="380365" marR="0" lvl="0" indent="-3803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Arial"/>
              <a:buChar char="•"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Model overview</a:t>
            </a:r>
            <a:endParaRPr lang="en-US" sz="2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0365" marR="0" lvl="0" indent="-3803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Live demo </a:t>
            </a:r>
          </a:p>
          <a:p>
            <a:pPr marL="380365" marR="0" lvl="0" indent="-3803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Value </a:t>
            </a:r>
          </a:p>
          <a:p>
            <a:pPr marL="380365" marR="0" lvl="0" indent="-3803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Next steps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40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1155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>
            <a:off x="0" y="-139699"/>
            <a:ext cx="853440" cy="6997700"/>
          </a:xfrm>
          <a:prstGeom prst="rect">
            <a:avLst/>
          </a:prstGeom>
          <a:solidFill>
            <a:srgbClr val="747474">
              <a:alpha val="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22468" y="584201"/>
            <a:ext cx="6149035" cy="75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Solution Architecture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A088F3-F4B2-300A-F214-8ED565A0C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588" y="1267712"/>
            <a:ext cx="10188823" cy="450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11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>
            <a:off x="0" y="-139699"/>
            <a:ext cx="853440" cy="6997700"/>
          </a:xfrm>
          <a:prstGeom prst="rect">
            <a:avLst/>
          </a:prstGeom>
          <a:solidFill>
            <a:srgbClr val="747474">
              <a:alpha val="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22468" y="584201"/>
            <a:ext cx="6149035" cy="75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Model Overview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031A69-EE62-0804-A23B-B23560FFA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745" y="1741313"/>
            <a:ext cx="3238076" cy="47164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9976A7-E62A-B926-A46A-0BE23E254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39" y="1342768"/>
            <a:ext cx="7398263" cy="24893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B7B9A9-6BE7-90DE-B3DC-C9C236E92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958" y="3511406"/>
            <a:ext cx="3045429" cy="27584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11502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>
            <a:off x="0" y="-139699"/>
            <a:ext cx="853440" cy="6997700"/>
          </a:xfrm>
          <a:prstGeom prst="rect">
            <a:avLst/>
          </a:prstGeom>
          <a:solidFill>
            <a:srgbClr val="747474">
              <a:alpha val="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22468" y="584201"/>
            <a:ext cx="6149035" cy="75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Live Demo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408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0"/>
          <p:cNvSpPr txBox="1">
            <a:spLocks noGrp="1"/>
          </p:cNvSpPr>
          <p:nvPr>
            <p:ph type="title"/>
          </p:nvPr>
        </p:nvSpPr>
        <p:spPr>
          <a:xfrm>
            <a:off x="436687" y="537755"/>
            <a:ext cx="10322753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Value of the Flexible Integration Framework (1)</a:t>
            </a:r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4097AF-BC6E-E479-8653-05A3061AF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12" y="2233919"/>
            <a:ext cx="11866776" cy="25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80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0"/>
          <p:cNvSpPr txBox="1">
            <a:spLocks noGrp="1"/>
          </p:cNvSpPr>
          <p:nvPr>
            <p:ph type="title"/>
          </p:nvPr>
        </p:nvSpPr>
        <p:spPr>
          <a:xfrm>
            <a:off x="436687" y="537755"/>
            <a:ext cx="10322753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Value of the Flexible Integration Framework (2)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8442CC-16B7-D205-6B18-643794623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3" y="2164031"/>
            <a:ext cx="12074294" cy="256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11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0"/>
          <p:cNvSpPr txBox="1">
            <a:spLocks noGrp="1"/>
          </p:cNvSpPr>
          <p:nvPr>
            <p:ph type="title"/>
          </p:nvPr>
        </p:nvSpPr>
        <p:spPr>
          <a:xfrm>
            <a:off x="436687" y="537755"/>
            <a:ext cx="10322753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Value of the Flexible Integration Framework (3)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36703-36F2-AA08-D418-80B3BF921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4" y="2148791"/>
            <a:ext cx="12030452" cy="256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5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>
            <a:off x="0" y="-139699"/>
            <a:ext cx="853440" cy="6997700"/>
          </a:xfrm>
          <a:prstGeom prst="rect">
            <a:avLst/>
          </a:prstGeom>
          <a:solidFill>
            <a:srgbClr val="747474">
              <a:alpha val="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22468" y="584201"/>
            <a:ext cx="6149035" cy="75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SE and MBSE Promotion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464C83-BBCC-BF9D-32F8-BE8A10E80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B1612C-00BC-601F-0E05-C0D9671D7C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612" y="214752"/>
            <a:ext cx="5259495" cy="39446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20431A-CFEA-51C9-EF20-57989B4E59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8" y="2381312"/>
            <a:ext cx="5709920" cy="42824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5ECEBF2-2A24-BDAA-AB49-38EA67BACC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962" y="2860405"/>
            <a:ext cx="4734562" cy="355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50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>
            <a:off x="0" y="-139699"/>
            <a:ext cx="853440" cy="6997700"/>
          </a:xfrm>
          <a:prstGeom prst="rect">
            <a:avLst/>
          </a:prstGeom>
          <a:solidFill>
            <a:srgbClr val="747474">
              <a:alpha val="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22468" y="584201"/>
            <a:ext cx="6149035" cy="75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dirty="0">
                <a:latin typeface="Arial"/>
                <a:ea typeface="Arial"/>
                <a:cs typeface="Arial"/>
                <a:sym typeface="Arial"/>
              </a:rPr>
              <a:t>Next Steps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96;p31">
            <a:extLst>
              <a:ext uri="{FF2B5EF4-FFF2-40B4-BE49-F238E27FC236}">
                <a16:creationId xmlns:a16="http://schemas.microsoft.com/office/drawing/2014/main" id="{53F94FAA-F544-41A0-BAC5-78A58B2D1C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53440" y="1740724"/>
            <a:ext cx="6149035" cy="205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+mj-lt"/>
              <a:buAutoNum type="arabicPeriod"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Find more at CATIA MBSE Cyber Systems Community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+mj-lt"/>
              <a:buAutoNum type="arabicPeriod"/>
            </a:pPr>
            <a:r>
              <a:rPr lang="en-US" sz="2800" dirty="0">
                <a:latin typeface="Arial"/>
                <a:ea typeface="Arial"/>
                <a:cs typeface="Arial"/>
                <a:sym typeface="Arial"/>
              </a:rPr>
              <a:t>Download framework and run simulation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+mj-lt"/>
              <a:buAutoNum type="arabicPeriod"/>
            </a:pPr>
            <a:r>
              <a:rPr lang="en-US" sz="2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Reach out to adopt to your needs</a:t>
            </a:r>
            <a:endParaRPr sz="2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0DC6AB-8E19-EA4E-031A-762D9A9470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920" y="1537971"/>
            <a:ext cx="3642360" cy="364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0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9"/>
          <p:cNvSpPr txBox="1">
            <a:spLocks noGrp="1"/>
          </p:cNvSpPr>
          <p:nvPr>
            <p:ph type="title"/>
          </p:nvPr>
        </p:nvSpPr>
        <p:spPr>
          <a:xfrm>
            <a:off x="610556" y="584200"/>
            <a:ext cx="5868273" cy="118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8000"/>
              <a:buFont typeface="Arial"/>
              <a:buNone/>
            </a:pPr>
            <a:r>
              <a:rPr lang="en-US" sz="80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Q &amp; A </a:t>
            </a:r>
            <a:endParaRPr/>
          </a:p>
        </p:txBody>
      </p:sp>
      <p:sp>
        <p:nvSpPr>
          <p:cNvPr id="611" name="Google Shape;611;p59">
            <a:hlinkClick r:id="rId3"/>
          </p:cNvPr>
          <p:cNvSpPr/>
          <p:nvPr/>
        </p:nvSpPr>
        <p:spPr>
          <a:xfrm>
            <a:off x="5267298" y="3887638"/>
            <a:ext cx="1211532" cy="42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59"/>
          <p:cNvSpPr txBox="1"/>
          <p:nvPr/>
        </p:nvSpPr>
        <p:spPr>
          <a:xfrm>
            <a:off x="9999677" y="151001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59"/>
          <p:cNvSpPr txBox="1"/>
          <p:nvPr/>
        </p:nvSpPr>
        <p:spPr>
          <a:xfrm>
            <a:off x="11453769" y="76060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610556" y="584200"/>
            <a:ext cx="5868273" cy="118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8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Thank you to our </a:t>
            </a:r>
            <a:r>
              <a:rPr lang="en-US" sz="48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2026 </a:t>
            </a:r>
            <a:r>
              <a:rPr lang="en-US" sz="4800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Sponsor</a:t>
            </a:r>
            <a:r>
              <a:rPr lang="en-US" sz="48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142" name="Google Shape;142;p25">
            <a:hlinkClick r:id="rId3"/>
          </p:cNvPr>
          <p:cNvSpPr/>
          <p:nvPr/>
        </p:nvSpPr>
        <p:spPr>
          <a:xfrm>
            <a:off x="5267298" y="3887638"/>
            <a:ext cx="1211532" cy="42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5"/>
          <p:cNvSpPr txBox="1"/>
          <p:nvPr/>
        </p:nvSpPr>
        <p:spPr>
          <a:xfrm>
            <a:off x="9999677" y="151001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/>
        </p:nvSpPr>
        <p:spPr>
          <a:xfrm>
            <a:off x="11453769" y="76060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DassaultWebinarBanner.png">
            <a:extLst>
              <a:ext uri="{FF2B5EF4-FFF2-40B4-BE49-F238E27FC236}">
                <a16:creationId xmlns:a16="http://schemas.microsoft.com/office/drawing/2014/main" id="{6EDB0DC2-17F2-6C91-5519-DD0A8100BE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83702"/>
            <a:ext cx="12192000" cy="262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224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60"/>
          <p:cNvSpPr txBox="1">
            <a:spLocks noGrp="1"/>
          </p:cNvSpPr>
          <p:nvPr>
            <p:ph type="title"/>
          </p:nvPr>
        </p:nvSpPr>
        <p:spPr>
          <a:xfrm>
            <a:off x="436687" y="537755"/>
            <a:ext cx="4300051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000"/>
              <a:buFont typeface="Arial"/>
              <a:buNone/>
            </a:pPr>
            <a:r>
              <a:rPr lang="en-US" sz="40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Quick Reminders</a:t>
            </a:r>
            <a:endParaRPr/>
          </a:p>
        </p:txBody>
      </p:sp>
      <p:sp>
        <p:nvSpPr>
          <p:cNvPr id="619" name="Google Shape;619;p60"/>
          <p:cNvSpPr txBox="1">
            <a:spLocks noGrp="1"/>
          </p:cNvSpPr>
          <p:nvPr>
            <p:ph type="body" idx="1"/>
          </p:nvPr>
        </p:nvSpPr>
        <p:spPr>
          <a:xfrm>
            <a:off x="6189202" y="672584"/>
            <a:ext cx="4668607" cy="5335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380365" marR="0" lvl="0" indent="-38036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the previous webinars are located in the INCOSE Library</a:t>
            </a:r>
            <a:r>
              <a:rPr lang="en-US" sz="24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380365" marR="0" lvl="0" indent="-38036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Attending a Webinar does count as a 1PDU credit towards your SEP renewal.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64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40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2F2C5961-01F6-05B7-656F-35575A040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>
            <a:extLst>
              <a:ext uri="{FF2B5EF4-FFF2-40B4-BE49-F238E27FC236}">
                <a16:creationId xmlns:a16="http://schemas.microsoft.com/office/drawing/2014/main" id="{58F8F768-7A7F-FBBE-B50B-B69CC9B7BD7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0556" y="584200"/>
            <a:ext cx="5868273" cy="118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800"/>
              <a:buFont typeface="Arial"/>
              <a:buNone/>
            </a:pPr>
            <a:r>
              <a:rPr lang="en-US" sz="4800" b="1" i="0" u="none" strike="noStrike" cap="none" dirty="0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Thank you to our </a:t>
            </a:r>
            <a:r>
              <a:rPr lang="en-US" sz="48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2026 </a:t>
            </a:r>
            <a:r>
              <a:rPr lang="en-US" sz="4800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Sponsor</a:t>
            </a:r>
            <a:r>
              <a:rPr lang="en-US" sz="48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142" name="Google Shape;142;p25">
            <a:hlinkClick r:id="rId3"/>
            <a:extLst>
              <a:ext uri="{FF2B5EF4-FFF2-40B4-BE49-F238E27FC236}">
                <a16:creationId xmlns:a16="http://schemas.microsoft.com/office/drawing/2014/main" id="{A400A51A-18C8-64F2-2585-9C9D028EEE72}"/>
              </a:ext>
            </a:extLst>
          </p:cNvPr>
          <p:cNvSpPr/>
          <p:nvPr/>
        </p:nvSpPr>
        <p:spPr>
          <a:xfrm>
            <a:off x="5267298" y="3887638"/>
            <a:ext cx="1211532" cy="42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5">
            <a:extLst>
              <a:ext uri="{FF2B5EF4-FFF2-40B4-BE49-F238E27FC236}">
                <a16:creationId xmlns:a16="http://schemas.microsoft.com/office/drawing/2014/main" id="{F448211A-7D60-E85C-B9B8-97EAC55401D3}"/>
              </a:ext>
            </a:extLst>
          </p:cNvPr>
          <p:cNvSpPr txBox="1"/>
          <p:nvPr/>
        </p:nvSpPr>
        <p:spPr>
          <a:xfrm>
            <a:off x="9999677" y="151001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>
            <a:extLst>
              <a:ext uri="{FF2B5EF4-FFF2-40B4-BE49-F238E27FC236}">
                <a16:creationId xmlns:a16="http://schemas.microsoft.com/office/drawing/2014/main" id="{F3E07D11-E45B-770A-7874-72531FE35800}"/>
              </a:ext>
            </a:extLst>
          </p:cNvPr>
          <p:cNvSpPr txBox="1"/>
          <p:nvPr/>
        </p:nvSpPr>
        <p:spPr>
          <a:xfrm>
            <a:off x="11453769" y="76060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 descr="DassaultWebinarBanner.png">
            <a:extLst>
              <a:ext uri="{FF2B5EF4-FFF2-40B4-BE49-F238E27FC236}">
                <a16:creationId xmlns:a16="http://schemas.microsoft.com/office/drawing/2014/main" id="{33431740-7C1C-4E61-382E-9AE3B9583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83702"/>
            <a:ext cx="12192000" cy="2621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35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" name="Google Shape;634;p62" descr="A view of the earth from space&#10;&#10;Description automatically generated with medium confidence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  <p:sp>
        <p:nvSpPr>
          <p:cNvPr id="635" name="Google Shape;635;p62"/>
          <p:cNvSpPr txBox="1">
            <a:spLocks noGrp="1"/>
          </p:cNvSpPr>
          <p:nvPr>
            <p:ph type="title"/>
          </p:nvPr>
        </p:nvSpPr>
        <p:spPr>
          <a:xfrm>
            <a:off x="3900113" y="4111757"/>
            <a:ext cx="4391491" cy="5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 for joining us today!</a:t>
            </a:r>
            <a:endParaRPr/>
          </a:p>
        </p:txBody>
      </p:sp>
      <p:pic>
        <p:nvPicPr>
          <p:cNvPr id="636" name="Google Shape;636;p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15975" y="109016"/>
            <a:ext cx="1242571" cy="681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/>
          <p:cNvSpPr txBox="1">
            <a:spLocks noGrp="1"/>
          </p:cNvSpPr>
          <p:nvPr>
            <p:ph type="body" idx="2"/>
          </p:nvPr>
        </p:nvSpPr>
        <p:spPr>
          <a:xfrm>
            <a:off x="614675" y="1995825"/>
            <a:ext cx="5523000" cy="31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en-US" sz="28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Webinar 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203</a:t>
            </a:r>
            <a:r>
              <a:rPr lang="en-US" sz="28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   Flight Simulator with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SysML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 -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SysFly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. Integrating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FlightGear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SysML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 v1 Simulation, FMI/FMU,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Dymola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, and Hardware-in-the-Loop</a:t>
            </a:r>
            <a:endParaRPr sz="2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7">
            <a:hlinkClick r:id="rId3"/>
          </p:cNvPr>
          <p:cNvSpPr/>
          <p:nvPr/>
        </p:nvSpPr>
        <p:spPr>
          <a:xfrm>
            <a:off x="5267298" y="3887638"/>
            <a:ext cx="1211532" cy="42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 txBox="1">
            <a:spLocks noGrp="1"/>
          </p:cNvSpPr>
          <p:nvPr>
            <p:ph type="title"/>
          </p:nvPr>
        </p:nvSpPr>
        <p:spPr>
          <a:xfrm>
            <a:off x="610556" y="584200"/>
            <a:ext cx="4875845" cy="118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lang="en-US" sz="4400"/>
              <a:t>INCOSE</a:t>
            </a:r>
            <a:endParaRPr sz="4400"/>
          </a:p>
        </p:txBody>
      </p:sp>
      <p:sp>
        <p:nvSpPr>
          <p:cNvPr id="161" name="Google Shape;161;p27"/>
          <p:cNvSpPr txBox="1"/>
          <p:nvPr/>
        </p:nvSpPr>
        <p:spPr>
          <a:xfrm>
            <a:off x="6765762" y="4098938"/>
            <a:ext cx="28955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Presented by</a:t>
            </a:r>
            <a:r>
              <a:rPr lang="en-U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 </a:t>
            </a: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Dr. Saulius Pavalkis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CD36AA-5D6E-8B97-8982-B2127CFB9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389" y="1490168"/>
            <a:ext cx="2413041" cy="24031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8"/>
          <p:cNvSpPr txBox="1">
            <a:spLocks noGrp="1"/>
          </p:cNvSpPr>
          <p:nvPr>
            <p:ph type="title"/>
          </p:nvPr>
        </p:nvSpPr>
        <p:spPr>
          <a:xfrm>
            <a:off x="610556" y="584200"/>
            <a:ext cx="5868273" cy="118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About the Webinar</a:t>
            </a:r>
            <a:endParaRPr/>
          </a:p>
        </p:txBody>
      </p:sp>
      <p:sp>
        <p:nvSpPr>
          <p:cNvPr id="169" name="Google Shape;169;p28">
            <a:hlinkClick r:id="rId3"/>
          </p:cNvPr>
          <p:cNvSpPr/>
          <p:nvPr/>
        </p:nvSpPr>
        <p:spPr>
          <a:xfrm>
            <a:off x="5267298" y="3887638"/>
            <a:ext cx="1211532" cy="42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8"/>
          <p:cNvSpPr txBox="1">
            <a:spLocks noGrp="1"/>
          </p:cNvSpPr>
          <p:nvPr>
            <p:ph type="body" idx="2"/>
          </p:nvPr>
        </p:nvSpPr>
        <p:spPr>
          <a:xfrm>
            <a:off x="6099866" y="3003125"/>
            <a:ext cx="5556084" cy="77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US"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Questions?  Comments?  Suggestions? Email us at </a:t>
            </a:r>
            <a:r>
              <a:rPr lang="en-US" sz="2400" b="0" i="0" u="sng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webinars@incose.net!</a:t>
            </a:r>
            <a:endParaRPr/>
          </a:p>
        </p:txBody>
      </p:sp>
      <p:sp>
        <p:nvSpPr>
          <p:cNvPr id="171" name="Google Shape;171;p28"/>
          <p:cNvSpPr txBox="1"/>
          <p:nvPr/>
        </p:nvSpPr>
        <p:spPr>
          <a:xfrm>
            <a:off x="9999677" y="151001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8"/>
          <p:cNvSpPr txBox="1"/>
          <p:nvPr/>
        </p:nvSpPr>
        <p:spPr>
          <a:xfrm>
            <a:off x="11453769" y="760601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8"/>
          <p:cNvSpPr txBox="1">
            <a:spLocks noGrp="1"/>
          </p:cNvSpPr>
          <p:nvPr>
            <p:ph type="body" idx="1"/>
          </p:nvPr>
        </p:nvSpPr>
        <p:spPr>
          <a:xfrm>
            <a:off x="614680" y="1522116"/>
            <a:ext cx="4876800" cy="3963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Piloted in 2008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A virtual offering aimed to provide relevant technical information and topics on systems engineering, on a regular basis and on an easy to access platform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</a:rPr>
              <a:t>Held on Wednesdays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>
            <a:spLocks noGrp="1"/>
          </p:cNvSpPr>
          <p:nvPr>
            <p:ph type="body" idx="1"/>
          </p:nvPr>
        </p:nvSpPr>
        <p:spPr>
          <a:xfrm>
            <a:off x="619325" y="1984183"/>
            <a:ext cx="4711200" cy="14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information can be found on </a:t>
            </a:r>
            <a:r>
              <a:rPr lang="en-US" sz="2400" b="0" i="0" u="none" strike="noStrike" cap="none">
                <a:solidFill>
                  <a:srgbClr val="1E5C96"/>
                </a:solidFill>
                <a:latin typeface="Arial"/>
                <a:ea typeface="Arial"/>
                <a:cs typeface="Arial"/>
                <a:sym typeface="Arial"/>
              </a:rPr>
              <a:t>Renewing Certification (</a:t>
            </a:r>
            <a:r>
              <a:rPr lang="en-US" sz="2400" b="0" i="0" u="sng" strike="noStrike" cap="none">
                <a:solidFill>
                  <a:srgbClr val="1E5C96"/>
                </a:solidFill>
                <a:latin typeface="Arial"/>
                <a:ea typeface="Arial"/>
                <a:cs typeface="Arial"/>
                <a:sym typeface="Arial"/>
              </a:rPr>
              <a:t>incose.org</a:t>
            </a:r>
            <a:r>
              <a:rPr lang="en-US" sz="2400" b="0" i="0" u="none" strike="noStrike" cap="none">
                <a:solidFill>
                  <a:srgbClr val="1E5C9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9"/>
          <p:cNvSpPr txBox="1">
            <a:spLocks noGrp="1"/>
          </p:cNvSpPr>
          <p:nvPr>
            <p:ph type="body" idx="2"/>
          </p:nvPr>
        </p:nvSpPr>
        <p:spPr>
          <a:xfrm>
            <a:off x="619325" y="693425"/>
            <a:ext cx="5473500" cy="12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000"/>
              <a:buNone/>
            </a:pPr>
            <a:r>
              <a:rPr lang="en-US" sz="40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Webinars and SEP 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498B"/>
              </a:buClr>
              <a:buSzPts val="4000"/>
              <a:buNone/>
            </a:pPr>
            <a:r>
              <a:rPr lang="en-US" sz="4000" b="1" i="0" u="none" strike="noStrike" cap="none">
                <a:solidFill>
                  <a:srgbClr val="11498B"/>
                </a:solidFill>
                <a:latin typeface="Arial"/>
                <a:ea typeface="Arial"/>
                <a:cs typeface="Arial"/>
                <a:sym typeface="Arial"/>
              </a:rPr>
              <a:t>PDU* Credits</a:t>
            </a:r>
            <a:endParaRPr/>
          </a:p>
        </p:txBody>
      </p:sp>
      <p:sp>
        <p:nvSpPr>
          <p:cNvPr id="180" name="Google Shape;180;p29"/>
          <p:cNvSpPr txBox="1"/>
          <p:nvPr/>
        </p:nvSpPr>
        <p:spPr>
          <a:xfrm>
            <a:off x="623414" y="3809923"/>
            <a:ext cx="420541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1E5C96"/>
                </a:solidFill>
                <a:latin typeface="Arial"/>
                <a:ea typeface="Arial"/>
                <a:cs typeface="Arial"/>
                <a:sym typeface="Arial"/>
              </a:rPr>
              <a:t>*PDU- Professional Development Unit</a:t>
            </a:r>
            <a:endParaRPr/>
          </a:p>
        </p:txBody>
      </p:sp>
      <p:pic>
        <p:nvPicPr>
          <p:cNvPr id="181" name="Google Shape;181;p29" descr="A close-up of a webinar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2911" y="1207744"/>
            <a:ext cx="5257800" cy="4010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0"/>
          <p:cNvSpPr txBox="1">
            <a:spLocks noGrp="1"/>
          </p:cNvSpPr>
          <p:nvPr>
            <p:ph type="body" idx="1"/>
          </p:nvPr>
        </p:nvSpPr>
        <p:spPr>
          <a:xfrm>
            <a:off x="619325" y="1984175"/>
            <a:ext cx="5700300" cy="40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/>
          <a:p>
            <a:pPr marL="285750" indent="-285750">
              <a:spcBef>
                <a:spcPts val="0"/>
              </a:spcBef>
              <a:buSzPts val="1450"/>
              <a:buChar char="•"/>
            </a:pPr>
            <a:r>
              <a:rPr lang="en-US" sz="1450"/>
              <a:t>Dr. Saulius will</a:t>
            </a:r>
            <a:r>
              <a:rPr lang="en-US" sz="1450" dirty="0">
                <a:latin typeface="Arial"/>
                <a:ea typeface="Arial"/>
                <a:cs typeface="Arial"/>
                <a:sym typeface="Arial"/>
              </a:rPr>
              <a:t> speak 40-45 minutes</a:t>
            </a:r>
            <a:endParaRPr dirty="0"/>
          </a:p>
          <a:p>
            <a:pPr marL="2857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50"/>
              <a:buChar char="•"/>
            </a:pPr>
            <a:r>
              <a:rPr lang="en-US" sz="1450" dirty="0">
                <a:latin typeface="Arial"/>
                <a:ea typeface="Arial"/>
                <a:cs typeface="Arial"/>
                <a:sym typeface="Arial"/>
              </a:rPr>
              <a:t>You can ask questions via the chat while he presents PowerPoint, which is a one way presentation.</a:t>
            </a:r>
            <a:endParaRPr dirty="0"/>
          </a:p>
          <a:p>
            <a:pPr marL="2857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50"/>
              <a:buChar char="•"/>
            </a:pPr>
            <a:r>
              <a:rPr lang="en-US" sz="1450">
                <a:latin typeface="Arial"/>
                <a:ea typeface="Arial"/>
                <a:cs typeface="Arial"/>
                <a:sym typeface="Arial"/>
              </a:rPr>
              <a:t>Take advantage of the Q &amp; A at the bottom of the browser screen. We will have an opportunity for questions at the end.</a:t>
            </a:r>
            <a:endParaRPr/>
          </a:p>
          <a:p>
            <a:pPr marL="285750" lvl="0" indent="-28575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50"/>
              <a:buChar char="•"/>
            </a:pPr>
            <a:r>
              <a:rPr lang="en-US" sz="1450">
                <a:latin typeface="Arial"/>
                <a:ea typeface="Arial"/>
                <a:cs typeface="Arial"/>
                <a:sym typeface="Arial"/>
              </a:rPr>
              <a:t>Brief closing</a:t>
            </a:r>
            <a:endParaRPr sz="1450"/>
          </a:p>
        </p:txBody>
      </p:sp>
      <p:sp>
        <p:nvSpPr>
          <p:cNvPr id="187" name="Google Shape;187;p30"/>
          <p:cNvSpPr txBox="1">
            <a:spLocks noGrp="1"/>
          </p:cNvSpPr>
          <p:nvPr>
            <p:ph type="body" idx="2"/>
          </p:nvPr>
        </p:nvSpPr>
        <p:spPr>
          <a:xfrm>
            <a:off x="619325" y="588300"/>
            <a:ext cx="9229800" cy="12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78A1"/>
              </a:buClr>
              <a:buSzPts val="4250"/>
              <a:buNone/>
            </a:pPr>
            <a:r>
              <a:rPr lang="en-US" sz="4250">
                <a:solidFill>
                  <a:srgbClr val="0B78A1"/>
                </a:solidFill>
              </a:rPr>
              <a:t>Schedule for remaining portion of webinar</a:t>
            </a:r>
            <a:endParaRPr sz="4250">
              <a:solidFill>
                <a:srgbClr val="0B78A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/>
          <p:nvPr/>
        </p:nvSpPr>
        <p:spPr>
          <a:xfrm>
            <a:off x="0" y="-139699"/>
            <a:ext cx="853440" cy="6997700"/>
          </a:xfrm>
          <a:prstGeom prst="rect">
            <a:avLst/>
          </a:prstGeom>
          <a:solidFill>
            <a:srgbClr val="747474">
              <a:alpha val="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" name="Google Shape;194;p31"/>
          <p:cNvCxnSpPr/>
          <p:nvPr/>
        </p:nvCxnSpPr>
        <p:spPr>
          <a:xfrm>
            <a:off x="6092305" y="759842"/>
            <a:ext cx="0" cy="2764409"/>
          </a:xfrm>
          <a:prstGeom prst="straightConnector1">
            <a:avLst/>
          </a:prstGeom>
          <a:noFill/>
          <a:ln w="38100" cap="flat" cmpd="sng">
            <a:solidFill>
              <a:srgbClr val="F8CA4B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95" name="Google Shape;195;p31"/>
          <p:cNvSpPr txBox="1">
            <a:spLocks noGrp="1"/>
          </p:cNvSpPr>
          <p:nvPr>
            <p:ph type="title"/>
          </p:nvPr>
        </p:nvSpPr>
        <p:spPr>
          <a:xfrm>
            <a:off x="622468" y="584201"/>
            <a:ext cx="4869733" cy="3083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Webinar is being recorded.</a:t>
            </a: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1"/>
          <p:cNvSpPr txBox="1">
            <a:spLocks noGrp="1"/>
          </p:cNvSpPr>
          <p:nvPr>
            <p:ph type="body" idx="1"/>
          </p:nvPr>
        </p:nvSpPr>
        <p:spPr>
          <a:xfrm>
            <a:off x="6465531" y="753028"/>
            <a:ext cx="4288538" cy="4328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full recording and slide deck will be made available to all INCOSE members and CAB associates.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b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recording will be made available in the INCOSE library within 10-12  business days.</a:t>
            </a: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Questions? Comments? Suggestions? 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Email us at: </a:t>
            </a:r>
            <a:r>
              <a:rPr lang="en-US" sz="24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webinars@incose.net</a:t>
            </a: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57">
          <a:extLst>
            <a:ext uri="{FF2B5EF4-FFF2-40B4-BE49-F238E27FC236}">
              <a16:creationId xmlns:a16="http://schemas.microsoft.com/office/drawing/2014/main" id="{C652A7B5-4285-A0BD-FE9E-6FEC36EF1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7">
            <a:extLst>
              <a:ext uri="{FF2B5EF4-FFF2-40B4-BE49-F238E27FC236}">
                <a16:creationId xmlns:a16="http://schemas.microsoft.com/office/drawing/2014/main" id="{6007E1F5-C2A5-A521-4799-9DF5819ED6E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14675" y="1995825"/>
            <a:ext cx="5523000" cy="31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en-US" sz="28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Webinar 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203</a:t>
            </a:r>
            <a:r>
              <a:rPr lang="en-US" sz="2800" b="1" i="0" u="none" strike="noStrike" cap="none" dirty="0">
                <a:latin typeface="Montserrat"/>
                <a:ea typeface="Montserrat"/>
                <a:cs typeface="Montserrat"/>
                <a:sym typeface="Montserrat"/>
              </a:rPr>
              <a:t>: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   Flight Simulator with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SysML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 -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SysFly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. Integrating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FlightGear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SysML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 v1 Simulation, FMI/FMU, </a:t>
            </a:r>
            <a:r>
              <a:rPr lang="en-US" sz="2800" b="1" dirty="0" err="1">
                <a:latin typeface="Montserrat"/>
                <a:ea typeface="Montserrat"/>
                <a:cs typeface="Montserrat"/>
                <a:sym typeface="Montserrat"/>
              </a:rPr>
              <a:t>Dymola</a:t>
            </a:r>
            <a:r>
              <a:rPr lang="en-US" sz="2800" b="1" dirty="0">
                <a:latin typeface="Montserrat"/>
                <a:ea typeface="Montserrat"/>
                <a:cs typeface="Montserrat"/>
                <a:sym typeface="Montserrat"/>
              </a:rPr>
              <a:t>, and Hardware-in-the-Loop</a:t>
            </a:r>
            <a:endParaRPr sz="2400" b="0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7">
            <a:hlinkClick r:id="rId3"/>
            <a:extLst>
              <a:ext uri="{FF2B5EF4-FFF2-40B4-BE49-F238E27FC236}">
                <a16:creationId xmlns:a16="http://schemas.microsoft.com/office/drawing/2014/main" id="{BAD36AB0-1298-69E8-DA50-845A9761DA77}"/>
              </a:ext>
            </a:extLst>
          </p:cNvPr>
          <p:cNvSpPr/>
          <p:nvPr/>
        </p:nvSpPr>
        <p:spPr>
          <a:xfrm>
            <a:off x="5267298" y="3887638"/>
            <a:ext cx="1211532" cy="42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>
            <a:extLst>
              <a:ext uri="{FF2B5EF4-FFF2-40B4-BE49-F238E27FC236}">
                <a16:creationId xmlns:a16="http://schemas.microsoft.com/office/drawing/2014/main" id="{7469EB31-63E9-AB48-3483-A6CB94216D0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0556" y="584200"/>
            <a:ext cx="4875845" cy="1185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Play"/>
              <a:buNone/>
            </a:pPr>
            <a:r>
              <a:rPr lang="en-US" sz="4400"/>
              <a:t>INCOSE</a:t>
            </a:r>
            <a:endParaRPr sz="4400"/>
          </a:p>
        </p:txBody>
      </p:sp>
      <p:sp>
        <p:nvSpPr>
          <p:cNvPr id="161" name="Google Shape;161;p27">
            <a:extLst>
              <a:ext uri="{FF2B5EF4-FFF2-40B4-BE49-F238E27FC236}">
                <a16:creationId xmlns:a16="http://schemas.microsoft.com/office/drawing/2014/main" id="{DDC669CD-6974-C974-5CB2-A2C23B101C7D}"/>
              </a:ext>
            </a:extLst>
          </p:cNvPr>
          <p:cNvSpPr txBox="1"/>
          <p:nvPr/>
        </p:nvSpPr>
        <p:spPr>
          <a:xfrm>
            <a:off x="6765762" y="4098938"/>
            <a:ext cx="289551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Presented by</a:t>
            </a:r>
            <a:r>
              <a:rPr lang="en-US" sz="2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 </a:t>
            </a:r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r>
              <a:rPr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Dr. Saulius Pavalkis</a:t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97AC8-1D29-0F12-7F2A-C7C6F041A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389" y="1490168"/>
            <a:ext cx="2413041" cy="240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9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11958AB-8383-4E8B-9E41-D7D6B0D03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984"/>
            <a:ext cx="12191999" cy="7250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D3FBBC-2EB5-428E-9600-F87F61E992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825" y="4994971"/>
            <a:ext cx="11627795" cy="1568349"/>
          </a:xfrm>
          <a:solidFill>
            <a:schemeClr val="accent1">
              <a:lumMod val="50000"/>
              <a:alpha val="74902"/>
            </a:schemeClr>
          </a:solidFill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Flight Simulator - </a:t>
            </a:r>
            <a:r>
              <a:rPr lang="en-US" sz="480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SysML</a:t>
            </a:r>
            <a:r>
              <a:rPr lang="en-US" sz="48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Simulation</a:t>
            </a:r>
            <a:br>
              <a:rPr lang="en-US" sz="21100" dirty="0">
                <a:solidFill>
                  <a:schemeClr val="bg1"/>
                </a:solidFill>
              </a:rPr>
            </a:br>
            <a:r>
              <a:rPr lang="en-US" sz="480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SysML</a:t>
            </a:r>
            <a:r>
              <a:rPr lang="en-US" sz="48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v1, Co-Sim, </a:t>
            </a:r>
            <a:r>
              <a:rPr lang="en-US" sz="480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Hil</a:t>
            </a:r>
            <a:r>
              <a:rPr lang="en-US" sz="480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FMI/FMU, Dymola</a:t>
            </a:r>
            <a:endParaRPr lang="en-US" sz="21100" dirty="0">
              <a:solidFill>
                <a:schemeClr val="bg1"/>
              </a:solidFill>
            </a:endParaRPr>
          </a:p>
        </p:txBody>
      </p:sp>
      <p:pic>
        <p:nvPicPr>
          <p:cNvPr id="1026" name="Picture 2" descr="sysml logo">
            <a:extLst>
              <a:ext uri="{FF2B5EF4-FFF2-40B4-BE49-F238E27FC236}">
                <a16:creationId xmlns:a16="http://schemas.microsoft.com/office/drawing/2014/main" id="{4098AEB2-D519-4B29-9A8C-BB7717AF9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29" y="621862"/>
            <a:ext cx="1284052" cy="138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@fmi-tools">
            <a:extLst>
              <a:ext uri="{FF2B5EF4-FFF2-40B4-BE49-F238E27FC236}">
                <a16:creationId xmlns:a16="http://schemas.microsoft.com/office/drawing/2014/main" id="{509933F2-F2FC-482D-8279-94A51A23D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0" y="3143250"/>
            <a:ext cx="57150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B3C36CC-5940-4182-9FA8-33C25ADE4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881" y="486383"/>
            <a:ext cx="1488332" cy="165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5835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</TotalTime>
  <Words>434</Words>
  <Application>Microsoft Office PowerPoint</Application>
  <PresentationFormat>Widescreen</PresentationFormat>
  <Paragraphs>72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Montserrat</vt:lpstr>
      <vt:lpstr>Noto Sans Symbols</vt:lpstr>
      <vt:lpstr>Play</vt:lpstr>
      <vt:lpstr>Office Theme</vt:lpstr>
      <vt:lpstr>Welcome to the INCOSE Webinar </vt:lpstr>
      <vt:lpstr>Thank you to our 2026 Sponsor!</vt:lpstr>
      <vt:lpstr>INCOSE</vt:lpstr>
      <vt:lpstr>About the Webinar</vt:lpstr>
      <vt:lpstr>PowerPoint Presentation</vt:lpstr>
      <vt:lpstr>PowerPoint Presentation</vt:lpstr>
      <vt:lpstr>This Webinar is being recorded.</vt:lpstr>
      <vt:lpstr>INCOSE</vt:lpstr>
      <vt:lpstr>Flight Simulator - SysML Simulation SysML v1, Co-Sim, Hil, FMI/FMU, Dymola</vt:lpstr>
      <vt:lpstr>Agenda</vt:lpstr>
      <vt:lpstr>Solution Architecture</vt:lpstr>
      <vt:lpstr>Model Overview</vt:lpstr>
      <vt:lpstr>Live Demo</vt:lpstr>
      <vt:lpstr>Value of the Flexible Integration Framework (1)</vt:lpstr>
      <vt:lpstr>Value of the Flexible Integration Framework (2)</vt:lpstr>
      <vt:lpstr>Value of the Flexible Integration Framework (3)</vt:lpstr>
      <vt:lpstr>SE and MBSE Promotion</vt:lpstr>
      <vt:lpstr>Next Steps</vt:lpstr>
      <vt:lpstr>Q &amp; A </vt:lpstr>
      <vt:lpstr>Quick Reminders</vt:lpstr>
      <vt:lpstr>Thank you to our 2026 Sponsor!</vt:lpstr>
      <vt:lpstr>Thank you for joining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PAVALKIS Saulius</dc:creator>
  <cp:lastModifiedBy>PAVALKIS Saulius</cp:lastModifiedBy>
  <cp:revision>49</cp:revision>
  <dcterms:created xsi:type="dcterms:W3CDTF">2013-07-15T20:26:40Z</dcterms:created>
  <dcterms:modified xsi:type="dcterms:W3CDTF">2026-08-11T20:09:18Z</dcterms:modified>
</cp:coreProperties>
</file>