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</p:sldMasterIdLst>
  <p:notesMasterIdLst>
    <p:notesMasterId r:id="rId28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1028" r:id="rId11"/>
    <p:sldId id="739" r:id="rId12"/>
    <p:sldId id="1033" r:id="rId13"/>
    <p:sldId id="1010" r:id="rId14"/>
    <p:sldId id="1034" r:id="rId15"/>
    <p:sldId id="1546" r:id="rId16"/>
    <p:sldId id="1556" r:id="rId17"/>
    <p:sldId id="2147483459" r:id="rId18"/>
    <p:sldId id="2147483462" r:id="rId19"/>
    <p:sldId id="2147483463" r:id="rId20"/>
    <p:sldId id="2147483468" r:id="rId21"/>
    <p:sldId id="2147483469" r:id="rId22"/>
    <p:sldId id="421" r:id="rId23"/>
    <p:sldId id="291" r:id="rId24"/>
    <p:sldId id="292" r:id="rId25"/>
    <p:sldId id="293" r:id="rId26"/>
    <p:sldId id="29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98" autoAdjust="0"/>
    <p:restoredTop sz="94660"/>
  </p:normalViewPr>
  <p:slideViewPr>
    <p:cSldViewPr snapToGrid="0">
      <p:cViewPr>
        <p:scale>
          <a:sx n="100" d="100"/>
          <a:sy n="100" d="100"/>
        </p:scale>
        <p:origin x="74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7D4AE-DBF9-46EE-A643-1A977BD3419C}" type="datetimeFigureOut"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72921-6933-4CDF-A6AF-7FADC9B6E3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Slalom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39" name="Google Shape;139;p2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Slalom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56" name="Google Shape;156;p4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Slalom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6" name="Google Shape;166;p5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Slalom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8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INCOSE.org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9480BBFF-BEFE-6FBE-B6D2-CD076ECB1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>
            <a:extLst>
              <a:ext uri="{FF2B5EF4-FFF2-40B4-BE49-F238E27FC236}">
                <a16:creationId xmlns:a16="http://schemas.microsoft.com/office/drawing/2014/main" id="{3DB95F6B-55B8-3970-BC31-E99028A43A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4:notes">
            <a:extLst>
              <a:ext uri="{FF2B5EF4-FFF2-40B4-BE49-F238E27FC236}">
                <a16:creationId xmlns:a16="http://schemas.microsoft.com/office/drawing/2014/main" id="{00360847-BBA6-4A53-2426-2DFABED345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56" name="Google Shape;156;p4:notes">
            <a:extLst>
              <a:ext uri="{FF2B5EF4-FFF2-40B4-BE49-F238E27FC236}">
                <a16:creationId xmlns:a16="http://schemas.microsoft.com/office/drawing/2014/main" id="{D8E59870-8623-0AED-84F9-8333B34C12D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Slalom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85929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Referencial</a:t>
            </a:r>
            <a:r>
              <a:rPr lang="fr-FR" dirty="0"/>
              <a:t> for CATIA System </a:t>
            </a:r>
            <a:r>
              <a:rPr lang="fr-FR" dirty="0" err="1"/>
              <a:t>protfolio</a:t>
            </a:r>
            <a:endParaRPr lang="fr-F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0233AA-EDD9-4D1C-B66A-95A21E602A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792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LEO for </a:t>
            </a:r>
            <a:r>
              <a:rPr lang="fr-FR" dirty="0" err="1"/>
              <a:t>Systems</a:t>
            </a:r>
            <a:r>
              <a:rPr lang="fr-FR" dirty="0"/>
              <a:t> architecture.</a:t>
            </a:r>
          </a:p>
          <a:p>
            <a:r>
              <a:rPr lang="fr-FR" dirty="0"/>
              <a:t>Leveraging </a:t>
            </a:r>
            <a:r>
              <a:rPr lang="fr-FR" dirty="0" err="1"/>
              <a:t>SysML</a:t>
            </a:r>
            <a:r>
              <a:rPr lang="fr-FR" dirty="0"/>
              <a:t> modeling en </a:t>
            </a:r>
            <a:r>
              <a:rPr lang="fr-FR" dirty="0" err="1"/>
              <a:t>embarked</a:t>
            </a:r>
            <a:r>
              <a:rPr lang="fr-FR" dirty="0"/>
              <a:t> in CATIA Magic</a:t>
            </a:r>
          </a:p>
          <a:p>
            <a:endParaRPr lang="fr-FR" dirty="0"/>
          </a:p>
          <a:p>
            <a:r>
              <a:rPr lang="fr-FR" dirty="0"/>
              <a:t>LEO for </a:t>
            </a:r>
            <a:r>
              <a:rPr lang="fr-FR" dirty="0" err="1"/>
              <a:t>Systems</a:t>
            </a:r>
            <a:r>
              <a:rPr lang="fr-FR" dirty="0"/>
              <a:t> </a:t>
            </a:r>
            <a:r>
              <a:rPr lang="fr-FR" dirty="0" err="1"/>
              <a:t>behavior</a:t>
            </a:r>
            <a:r>
              <a:rPr lang="fr-FR" dirty="0"/>
              <a:t> </a:t>
            </a:r>
            <a:r>
              <a:rPr lang="fr-FR" dirty="0" err="1"/>
              <a:t>Analysis</a:t>
            </a:r>
            <a:endParaRPr lang="fr-FR" dirty="0"/>
          </a:p>
          <a:p>
            <a:r>
              <a:rPr lang="fr-FR" dirty="0"/>
              <a:t>Leveraging </a:t>
            </a:r>
            <a:r>
              <a:rPr lang="fr-FR" dirty="0" err="1"/>
              <a:t>modelica</a:t>
            </a:r>
            <a:r>
              <a:rPr lang="fr-FR" dirty="0"/>
              <a:t> multi-physique modeling and </a:t>
            </a:r>
            <a:r>
              <a:rPr lang="fr-FR" dirty="0" err="1"/>
              <a:t>Dymola</a:t>
            </a:r>
            <a:r>
              <a:rPr lang="fr-FR" dirty="0"/>
              <a:t> simulation engines</a:t>
            </a:r>
          </a:p>
          <a:p>
            <a:endParaRPr lang="fr-FR" dirty="0"/>
          </a:p>
          <a:p>
            <a:r>
              <a:rPr lang="en-US" dirty="0"/>
              <a:t>Let’s start with Systems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0233AA-EDD9-4D1C-B66A-95A21E602A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637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Requirement Elicitation +Functional architecture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791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0233AA-EDD9-4D1C-B66A-95A21E602A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8791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194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Refresh 1 is focus on simulating and analyze results inside </a:t>
            </a:r>
            <a:r>
              <a:rPr lang="en-US" dirty="0" err="1"/>
              <a:t>Dymola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Assist users to democratize </a:t>
            </a:r>
            <a:r>
              <a:rPr lang="en-US" dirty="0" err="1"/>
              <a:t>Dymola</a:t>
            </a:r>
            <a:r>
              <a:rPr lang="en-US" dirty="0"/>
              <a:t> application.</a:t>
            </a:r>
          </a:p>
          <a:p>
            <a:endParaRPr lang="en-US" dirty="0"/>
          </a:p>
          <a:p>
            <a:r>
              <a:rPr lang="en-US" dirty="0" err="1"/>
              <a:t>Analyse</a:t>
            </a:r>
            <a:r>
              <a:rPr lang="en-US" dirty="0"/>
              <a:t> </a:t>
            </a:r>
            <a:r>
              <a:rPr lang="en-US" dirty="0" err="1"/>
              <a:t>modelica</a:t>
            </a:r>
            <a:r>
              <a:rPr lang="en-US" dirty="0"/>
              <a:t> models, equations and diagrams.</a:t>
            </a:r>
          </a:p>
          <a:p>
            <a:endParaRPr lang="en-US" dirty="0"/>
          </a:p>
          <a:p>
            <a:r>
              <a:rPr lang="en-US" dirty="0"/>
              <a:t>Modify</a:t>
            </a:r>
          </a:p>
          <a:p>
            <a:endParaRPr lang="en-US" dirty="0"/>
          </a:p>
          <a:p>
            <a:r>
              <a:rPr lang="en-US" dirty="0"/>
              <a:t>Simulate</a:t>
            </a:r>
          </a:p>
          <a:p>
            <a:endParaRPr lang="en-US" dirty="0"/>
          </a:p>
          <a:p>
            <a:r>
              <a:rPr lang="en-US" dirty="0"/>
              <a:t>Plot and analyze</a:t>
            </a:r>
          </a:p>
          <a:p>
            <a:endParaRPr lang="en-US" dirty="0"/>
          </a:p>
          <a:p>
            <a:r>
              <a:rPr lang="en-US" dirty="0"/>
              <a:t>Generate documentations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791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0233AA-EDD9-4D1C-B66A-95A21E602A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pPr marL="0" marR="0" lvl="0" indent="0" algn="r" defTabSz="8791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57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7" name="Google Shape;60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608" name="Google Shape;608;p36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Slalom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>
          <a:extLst>
            <a:ext uri="{FF2B5EF4-FFF2-40B4-BE49-F238E27FC236}">
              <a16:creationId xmlns:a16="http://schemas.microsoft.com/office/drawing/2014/main" id="{C3FB0313-EBCE-0CC2-B1B1-67FF2388A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:notes">
            <a:extLst>
              <a:ext uri="{FF2B5EF4-FFF2-40B4-BE49-F238E27FC236}">
                <a16:creationId xmlns:a16="http://schemas.microsoft.com/office/drawing/2014/main" id="{FF9EE57A-F5F5-A712-FB0C-CAA1221B22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2:notes">
            <a:extLst>
              <a:ext uri="{FF2B5EF4-FFF2-40B4-BE49-F238E27FC236}">
                <a16:creationId xmlns:a16="http://schemas.microsoft.com/office/drawing/2014/main" id="{F29A5D3E-172F-9188-6179-393614BFFF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39" name="Google Shape;139;p2:notes">
            <a:extLst>
              <a:ext uri="{FF2B5EF4-FFF2-40B4-BE49-F238E27FC236}">
                <a16:creationId xmlns:a16="http://schemas.microsoft.com/office/drawing/2014/main" id="{FE4D36AF-4472-FFA7-4FA5-0805898406D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Slalom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02547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ain Title white">
  <p:cSld name="1_Main Title white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09600" y="584202"/>
            <a:ext cx="5486400" cy="321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  <a:defRPr sz="9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621341" y="3950830"/>
            <a:ext cx="5474659" cy="151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2C8"/>
              </a:buClr>
              <a:buSzPts val="1614"/>
              <a:buFont typeface="Arial"/>
              <a:buNone/>
              <a:defRPr sz="1467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622302" y="5929648"/>
            <a:ext cx="2430780" cy="240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67"/>
              <a:buNone/>
              <a:defRPr sz="1067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/>
          <p:nvPr/>
        </p:nvSpPr>
        <p:spPr>
          <a:xfrm>
            <a:off x="10997184" y="6250432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15975" y="109016"/>
            <a:ext cx="1242571" cy="681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026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gray">
  <p:cSld name="Title Slide_gray">
    <p:bg>
      <p:bgPr>
        <a:solidFill>
          <a:schemeClr val="lt2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610556" y="584200"/>
            <a:ext cx="4875845" cy="118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Play"/>
              <a:buNone/>
              <a:defRPr sz="5333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14680" y="1995792"/>
            <a:ext cx="4876800" cy="89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67"/>
              <a:buNone/>
              <a:defRPr sz="1467">
                <a:solidFill>
                  <a:schemeClr val="accent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2"/>
          </p:nvPr>
        </p:nvSpPr>
        <p:spPr>
          <a:xfrm>
            <a:off x="622301" y="5929647"/>
            <a:ext cx="2430780" cy="240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067"/>
              <a:buNone/>
              <a:defRPr sz="1067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15975" y="109016"/>
            <a:ext cx="1242571" cy="681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6274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dark">
  <p:cSld name="TItle Slide_dark">
    <p:bg>
      <p:bgPr>
        <a:solidFill>
          <a:schemeClr val="dk2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622301" y="5929647"/>
            <a:ext cx="2430780" cy="240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67"/>
              <a:buNone/>
              <a:defRPr sz="1067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610556" y="584200"/>
            <a:ext cx="4875845" cy="118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33"/>
              <a:buFont typeface="Play"/>
              <a:buNone/>
              <a:defRPr sz="5333" b="1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4680" y="1995792"/>
            <a:ext cx="4876800" cy="89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67"/>
              <a:buNone/>
              <a:defRPr sz="1467"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3" name="Google Shape;33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15975" y="109016"/>
            <a:ext cx="1242571" cy="681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6365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bold_light">
  <p:cSld name="Title_subtitle_bold_light">
    <p:bg>
      <p:bgPr>
        <a:solidFill>
          <a:srgbClr val="FFFFFF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19325" y="1984183"/>
            <a:ext cx="3032880" cy="4082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67"/>
              <a:buNone/>
              <a:def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9325" y="588298"/>
            <a:ext cx="4364156" cy="1266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67"/>
              <a:buNone/>
              <a:defRPr sz="4267" b="1">
                <a:solidFill>
                  <a:schemeClr val="accent3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None/>
              <a:defRPr sz="5333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None/>
              <a:defRPr sz="5333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None/>
              <a:defRPr sz="5333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None/>
              <a:defRPr sz="5333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3"/>
          </p:nvPr>
        </p:nvSpPr>
        <p:spPr>
          <a:xfrm>
            <a:off x="622301" y="6161741"/>
            <a:ext cx="2430780" cy="118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15975" y="109016"/>
            <a:ext cx="1242571" cy="681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2850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_dark">
  <p:cSld name="Agenda_dark">
    <p:bg>
      <p:bgPr>
        <a:solidFill>
          <a:srgbClr val="11498B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622469" y="584201"/>
            <a:ext cx="4391491" cy="3083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  <a:defRPr sz="4800" b="1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6095999" y="691245"/>
            <a:ext cx="4411407" cy="2950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33"/>
              <a:buNone/>
              <a:defRPr sz="2133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>
                <a:solidFill>
                  <a:schemeClr val="accent6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>
                <a:solidFill>
                  <a:schemeClr val="accent6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>
                <a:solidFill>
                  <a:schemeClr val="accent6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>
                <a:solidFill>
                  <a:schemeClr val="accent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/>
          <p:nvPr/>
        </p:nvSpPr>
        <p:spPr>
          <a:xfrm>
            <a:off x="10507405" y="6080196"/>
            <a:ext cx="1073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incose.org | </a:t>
            </a:r>
            <a:fld id="{00000000-1234-1234-1234-123412341234}" type="slidenum">
              <a:rPr lang="en-US" sz="10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22301" y="6131859"/>
            <a:ext cx="2430780" cy="147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67"/>
              <a:buNone/>
              <a:defRPr sz="1067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4" name="Google Shape;44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15975" y="109016"/>
            <a:ext cx="1242571" cy="681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1877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_gray">
  <p:cSld name="Agenda_gray">
    <p:bg>
      <p:bgPr>
        <a:solidFill>
          <a:schemeClr val="lt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622469" y="584201"/>
            <a:ext cx="4300051" cy="3083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Play"/>
              <a:buNone/>
              <a:defRPr sz="4800" b="1">
                <a:solidFill>
                  <a:schemeClr val="accent3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6115664" y="691245"/>
            <a:ext cx="4356845" cy="334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346"/>
              <a:buFont typeface="Noto Sans Symbols"/>
              <a:buNone/>
              <a:defRPr sz="2133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228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46"/>
              <a:buFont typeface="Noto Sans Symbols"/>
              <a:buNone/>
              <a:defRPr sz="2133">
                <a:solidFill>
                  <a:schemeClr val="accent6"/>
                </a:solidFill>
                <a:latin typeface="Play"/>
                <a:ea typeface="Play"/>
                <a:cs typeface="Play"/>
                <a:sym typeface="Play"/>
              </a:defRPr>
            </a:lvl2pPr>
            <a:lvl3pPr marL="1371600" lvl="2" indent="-228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46"/>
              <a:buFont typeface="Noto Sans Symbols"/>
              <a:buNone/>
              <a:defRPr sz="2133">
                <a:solidFill>
                  <a:schemeClr val="accent6"/>
                </a:solidFill>
                <a:latin typeface="Play"/>
                <a:ea typeface="Play"/>
                <a:cs typeface="Play"/>
                <a:sym typeface="Play"/>
              </a:defRPr>
            </a:lvl3pPr>
            <a:lvl4pPr marL="1828800" lvl="3" indent="-228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46"/>
              <a:buFont typeface="Noto Sans Symbols"/>
              <a:buNone/>
              <a:defRPr sz="2133">
                <a:solidFill>
                  <a:schemeClr val="accent6"/>
                </a:solidFill>
                <a:latin typeface="Play"/>
                <a:ea typeface="Play"/>
                <a:cs typeface="Play"/>
                <a:sym typeface="Play"/>
              </a:defRPr>
            </a:lvl4pPr>
            <a:lvl5pPr marL="2286000" lvl="4" indent="-228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46"/>
              <a:buFont typeface="Noto Sans Symbols"/>
              <a:buNone/>
              <a:defRPr sz="2133">
                <a:solidFill>
                  <a:schemeClr val="accent6"/>
                </a:solidFill>
                <a:latin typeface="Play"/>
                <a:ea typeface="Play"/>
                <a:cs typeface="Play"/>
                <a:sym typeface="Pl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2"/>
          </p:nvPr>
        </p:nvSpPr>
        <p:spPr>
          <a:xfrm>
            <a:off x="622301" y="6137835"/>
            <a:ext cx="2430780" cy="141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/>
          <p:nvPr/>
        </p:nvSpPr>
        <p:spPr>
          <a:xfrm>
            <a:off x="10507405" y="6080196"/>
            <a:ext cx="1073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7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incose.org | </a:t>
            </a:r>
            <a:fld id="{00000000-1234-1234-1234-123412341234}" type="slidenum">
              <a:rPr lang="en-US" sz="1067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67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15975" y="109016"/>
            <a:ext cx="1242571" cy="681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2373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Photo">
  <p:cSld name="Title_Photo"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622469" y="584201"/>
            <a:ext cx="4391491" cy="3083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33"/>
              <a:buFont typeface="Play"/>
              <a:buNone/>
              <a:defRPr sz="5333" b="1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4" name="Google Shape;54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15975" y="109016"/>
            <a:ext cx="1242571" cy="681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6282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84C1FC2-848D-C542-A00D-A36CB3C272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5823" y="6275008"/>
            <a:ext cx="3833180" cy="3584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7715" y="1214727"/>
            <a:ext cx="3892991" cy="4579988"/>
          </a:xfrm>
          <a:prstGeom prst="rect">
            <a:avLst/>
          </a:prstGeom>
        </p:spPr>
      </p:pic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5135893" y="1188449"/>
            <a:ext cx="6336704" cy="498764"/>
          </a:xfrm>
        </p:spPr>
        <p:txBody>
          <a:bodyPr>
            <a:noAutofit/>
          </a:bodyPr>
          <a:lstStyle>
            <a:lvl1pPr algn="r">
              <a:defRPr lang="en-US" sz="4267" b="0" i="0" kern="1200" spc="0" baseline="0" noProof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1988840"/>
            <a:ext cx="5376333" cy="575733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667" kern="900" spc="0" baseline="0">
                <a:solidFill>
                  <a:schemeClr val="tx1"/>
                </a:solidFill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TextBox 12"/>
          <p:cNvSpPr txBox="1"/>
          <p:nvPr userDrawn="1"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1" i="0" cap="none" spc="0" dirty="0">
                <a:ln>
                  <a:noFill/>
                </a:ln>
                <a:solidFill>
                  <a:schemeClr val="accent4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©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pPr algn="ctr"/>
              <a:t>10/16/2026</a:t>
            </a:fld>
            <a:r>
              <a:rPr lang="en-US" sz="800" b="0" cap="none" spc="0" dirty="0">
                <a:ln>
                  <a:noFill/>
                </a:ln>
                <a:solidFill>
                  <a:srgbClr val="005386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3DS_Document_2020</a:t>
            </a:r>
          </a:p>
        </p:txBody>
      </p:sp>
    </p:spTree>
    <p:extLst>
      <p:ext uri="{BB962C8B-B14F-4D97-AF65-F5344CB8AC3E}">
        <p14:creationId xmlns:p14="http://schemas.microsoft.com/office/powerpoint/2010/main" val="3245586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">
    <p:bg>
      <p:bgPr>
        <a:solidFill>
          <a:srgbClr val="0053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5135893" y="1188449"/>
            <a:ext cx="6336704" cy="498764"/>
          </a:xfrm>
        </p:spPr>
        <p:txBody>
          <a:bodyPr>
            <a:noAutofit/>
          </a:bodyPr>
          <a:lstStyle>
            <a:lvl1pPr algn="r">
              <a:defRPr lang="en-US" sz="4267" b="0" i="0" kern="1200" spc="0" baseline="0" noProof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3ds Light"/>
              </a:defRPr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1988840"/>
            <a:ext cx="5376333" cy="575733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2667" baseline="0">
                <a:solidFill>
                  <a:schemeClr val="bg1"/>
                </a:solidFill>
                <a:latin typeface="+mj-lt"/>
              </a:defRPr>
            </a:lvl1pPr>
            <a:lvl2pPr>
              <a:buFont typeface="Arial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None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 rot="16200000">
            <a:off x="-3240000" y="3318084"/>
            <a:ext cx="6877637" cy="241473"/>
          </a:xfrm>
          <a:prstGeom prst="rect">
            <a:avLst/>
          </a:prstGeom>
          <a:noFill/>
        </p:spPr>
        <p:txBody>
          <a:bodyPr wrap="square" lIns="117221" tIns="58609" rIns="117221" bIns="58609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cap="none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© Dassault Systèmes | </a:t>
            </a:r>
            <a:r>
              <a:rPr lang="en-US" sz="800" b="0" cap="none" spc="0" noProof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Confidential</a:t>
            </a:r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Information | </a:t>
            </a:r>
            <a:fld id="{7932CEB9-7706-4840-A8AE-48D24CB336EF}" type="datetimeFigureOut">
              <a:rPr lang="en-US" sz="800" b="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pPr marL="0" marR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10/16/2026</a:t>
            </a:fld>
            <a:r>
              <a:rPr lang="en-US" sz="800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Arial Narrow" pitchFamily="34" charset="0"/>
                <a:cs typeface="Arial" pitchFamily="34" charset="0"/>
              </a:rPr>
              <a:t> | ref.: 3DS_Document_2020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7715" y="1214727"/>
            <a:ext cx="3892991" cy="45799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ADA7B8-9B00-FB48-A222-1CBB95324D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5817" y="6275008"/>
            <a:ext cx="3833180" cy="35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25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972458" y="1508893"/>
            <a:ext cx="10565492" cy="480000"/>
          </a:xfrm>
          <a:solidFill>
            <a:srgbClr val="005386"/>
          </a:solidFill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First item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 hasCustomPrompt="1"/>
          </p:nvPr>
        </p:nvSpPr>
        <p:spPr>
          <a:xfrm>
            <a:off x="972458" y="2224944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Second item</a:t>
            </a:r>
          </a:p>
        </p:txBody>
      </p:sp>
      <p:sp>
        <p:nvSpPr>
          <p:cNvPr id="8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972458" y="294900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Third item</a:t>
            </a:r>
          </a:p>
        </p:txBody>
      </p:sp>
      <p:sp>
        <p:nvSpPr>
          <p:cNvPr id="10" name="Espace réservé du texte 5"/>
          <p:cNvSpPr>
            <a:spLocks noGrp="1"/>
          </p:cNvSpPr>
          <p:nvPr>
            <p:ph type="body" sz="quarter" idx="17" hasCustomPrompt="1"/>
          </p:nvPr>
        </p:nvSpPr>
        <p:spPr>
          <a:xfrm>
            <a:off x="972458" y="366908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Fourth item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972458" y="438916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Fifth item</a:t>
            </a:r>
          </a:p>
        </p:txBody>
      </p:sp>
      <p:sp>
        <p:nvSpPr>
          <p:cNvPr id="14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972458" y="5109240"/>
            <a:ext cx="10565492" cy="480000"/>
          </a:xfrm>
          <a:noFill/>
        </p:spPr>
        <p:txBody>
          <a:bodyPr lIns="288000" tIns="36000" rIns="72000" bIns="36000" anchor="ctr"/>
          <a:lstStyle>
            <a:lvl1pPr marL="0" indent="0"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Sixth item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811549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1823525" y="1172749"/>
            <a:ext cx="9697077" cy="864096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4267" baseline="0"/>
            </a:lvl1pPr>
            <a:lvl2pPr>
              <a:buFont typeface="Arial" pitchFamily="34" charset="0"/>
              <a:buNone/>
              <a:defRPr/>
            </a:lvl2pPr>
            <a:lvl3pPr>
              <a:buFont typeface="Arial" pitchFamily="34" charset="0"/>
              <a:buNone/>
              <a:defRPr/>
            </a:lvl3pPr>
            <a:lvl4pPr>
              <a:buFont typeface="Arial" pitchFamily="34" charset="0"/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23" name="Text Placeholder 20"/>
          <p:cNvSpPr>
            <a:spLocks noGrp="1"/>
          </p:cNvSpPr>
          <p:nvPr>
            <p:ph type="body" sz="quarter" idx="12" hasCustomPrompt="1"/>
          </p:nvPr>
        </p:nvSpPr>
        <p:spPr>
          <a:xfrm>
            <a:off x="1824567" y="2276873"/>
            <a:ext cx="9696451" cy="624417"/>
          </a:xfrm>
        </p:spPr>
        <p:txBody>
          <a:bodyPr vert="horz" lIns="87916" tIns="43957" rIns="87916" bIns="43957" rtlCol="0" anchor="ctr">
            <a:noAutofit/>
          </a:bodyPr>
          <a:lstStyle>
            <a:lvl1pPr algn="r">
              <a:lnSpc>
                <a:spcPct val="100000"/>
              </a:lnSpc>
              <a:buFont typeface="Arial" pitchFamily="34" charset="0"/>
              <a:buNone/>
              <a:defRPr lang="en-US" sz="2667" b="0" i="0" kern="900" spc="0" baseline="0" dirty="0" smtClean="0">
                <a:solidFill>
                  <a:schemeClr val="tx1"/>
                </a:solidFill>
                <a:latin typeface="+mj-lt"/>
                <a:ea typeface="+mn-ea"/>
                <a:cs typeface="3ds Light"/>
              </a:defRPr>
            </a:lvl1pPr>
          </a:lstStyle>
          <a:p>
            <a:pPr marL="249594" lvl="0" indent="-345591" algn="r" defTabSz="1172173" rtl="0" eaLnBrk="1" latinLnBrk="0" hangingPunct="1">
              <a:lnSpc>
                <a:spcPts val="2667"/>
              </a:lnSpc>
              <a:spcBef>
                <a:spcPts val="0"/>
              </a:spcBef>
              <a:buSzPct val="100000"/>
            </a:pPr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4395207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9430" y="1123951"/>
            <a:ext cx="10568543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 baseline="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959429" y="482330"/>
            <a:ext cx="10561173" cy="4987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9429" y="1701800"/>
            <a:ext cx="10601199" cy="4223477"/>
          </a:xfrm>
        </p:spPr>
        <p:txBody>
          <a:bodyPr/>
          <a:lstStyle>
            <a:lvl1pPr marL="335992" indent="-335992">
              <a:spcBef>
                <a:spcPts val="1067"/>
              </a:spcBef>
              <a:defRPr/>
            </a:lvl1pPr>
            <a:lvl2pPr>
              <a:spcBef>
                <a:spcPts val="800"/>
              </a:spcBef>
              <a:defRPr/>
            </a:lvl2pPr>
            <a:lvl3pPr>
              <a:spcBef>
                <a:spcPts val="533"/>
              </a:spcBef>
              <a:defRPr/>
            </a:lvl3pPr>
            <a:lvl4pPr>
              <a:spcBef>
                <a:spcPts val="533"/>
              </a:spcBef>
              <a:defRPr spc="0" baseline="0"/>
            </a:lvl4pPr>
            <a:lvl5pPr>
              <a:spcBef>
                <a:spcPts val="533"/>
              </a:spcBef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760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1" y="1172749"/>
            <a:ext cx="10562167" cy="49126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pc="0" baseline="0"/>
            </a:lvl4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320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959429" y="482330"/>
            <a:ext cx="10561173" cy="498764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en-US" noProof="0" dirty="0"/>
              <a:t>Click to add title</a:t>
            </a:r>
            <a:endParaRPr lang="fr-FR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8852" y="1123951"/>
            <a:ext cx="10579099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958852" y="1701800"/>
            <a:ext cx="5120640" cy="43836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pc="0" baseline="0"/>
            </a:lvl4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6417311" y="1700808"/>
            <a:ext cx="5120640" cy="43891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pc="0" baseline="0"/>
            </a:lvl4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505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1123951"/>
            <a:ext cx="10579100" cy="499206"/>
          </a:xfrm>
        </p:spPr>
        <p:txBody>
          <a:bodyPr wrap="square">
            <a:spAutoFit/>
          </a:bodyPr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104824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689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8949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967" y="54682"/>
            <a:ext cx="5952067" cy="59358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79749F-2517-8043-BD7B-EFFF043DB564}"/>
              </a:ext>
            </a:extLst>
          </p:cNvPr>
          <p:cNvSpPr/>
          <p:nvPr userDrawn="1"/>
        </p:nvSpPr>
        <p:spPr>
          <a:xfrm>
            <a:off x="9331200" y="6182400"/>
            <a:ext cx="2323200" cy="53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063919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2269" y="6216996"/>
            <a:ext cx="4047067" cy="38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07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Corp Template_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vert="horz" lIns="87916" tIns="43957" rIns="87916" bIns="43957" rtlCol="0" anchor="ctr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432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2EF6A-79AC-D775-BC68-2C09DF21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40F01-869F-6F71-096E-B91DFAAD6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46BB3-92A7-BFFC-4585-6D20D412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2041-1F2C-3643-A2AA-AA9AC6B499A9}" type="datetimeFigureOut">
              <a:rPr lang="en-LT" smtClean="0"/>
              <a:t>10/16/2026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266FC-9D82-2CE8-3638-E24BEE3B3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A4F9C-AC6E-1455-0436-C63675188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81409" y="6536531"/>
            <a:ext cx="224420" cy="241412"/>
          </a:xfrm>
        </p:spPr>
        <p:txBody>
          <a:bodyPr/>
          <a:lstStyle/>
          <a:p>
            <a:fld id="{44F0DBEC-9CA6-7748-990E-9195ECE00AF8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60013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1 line title - no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7">
            <a:extLst>
              <a:ext uri="{FF2B5EF4-FFF2-40B4-BE49-F238E27FC236}">
                <a16:creationId xmlns:a16="http://schemas.microsoft.com/office/drawing/2014/main" id="{64F11E7F-0F44-6549-9AE8-64F85711DDF7}"/>
              </a:ext>
            </a:extLst>
          </p:cNvPr>
          <p:cNvSpPr txBox="1"/>
          <p:nvPr/>
        </p:nvSpPr>
        <p:spPr>
          <a:xfrm>
            <a:off x="1" y="6460735"/>
            <a:ext cx="472579" cy="1641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fld id="{984FB007-5C84-F347-A76E-037DFFA5CC99}" type="slidenum">
              <a:rPr lang="en-US" sz="1067" noProof="1" smtClean="0">
                <a:solidFill>
                  <a:schemeClr val="tx1"/>
                </a:solidFill>
              </a:rPr>
              <a:pPr algn="ctr"/>
              <a:t>‹#›</a:t>
            </a:fld>
            <a:endParaRPr lang="en-US" sz="1067" noProof="1">
              <a:solidFill>
                <a:schemeClr val="tx1"/>
              </a:solidFill>
            </a:endParaRPr>
          </a:p>
        </p:txBody>
      </p:sp>
      <p:cxnSp>
        <p:nvCxnSpPr>
          <p:cNvPr id="39" name="Connecteur droit 8">
            <a:extLst>
              <a:ext uri="{FF2B5EF4-FFF2-40B4-BE49-F238E27FC236}">
                <a16:creationId xmlns:a16="http://schemas.microsoft.com/office/drawing/2014/main" id="{9EA78508-74E4-44FE-9897-5877052FD886}"/>
              </a:ext>
            </a:extLst>
          </p:cNvPr>
          <p:cNvCxnSpPr>
            <a:cxnSpLocks/>
          </p:cNvCxnSpPr>
          <p:nvPr/>
        </p:nvCxnSpPr>
        <p:spPr>
          <a:xfrm>
            <a:off x="236289" y="429000"/>
            <a:ext cx="0" cy="6000000"/>
          </a:xfrm>
          <a:prstGeom prst="line">
            <a:avLst/>
          </a:prstGeom>
          <a:ln w="254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tx1">
                    <a:alpha val="13000"/>
                  </a:schemeClr>
                </a:gs>
                <a:gs pos="100000">
                  <a:schemeClr val="bg1">
                    <a:lumMod val="10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06883A8A-F009-4948-A684-D17FAEFCAA6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10541" y="1139902"/>
            <a:ext cx="11171769" cy="4939171"/>
          </a:xfrm>
          <a:custGeom>
            <a:avLst/>
            <a:gdLst>
              <a:gd name="connsiteX0" fmla="*/ 0 w 8200800"/>
              <a:gd name="connsiteY0" fmla="*/ 0 h 3258000"/>
              <a:gd name="connsiteX1" fmla="*/ 8200800 w 8200800"/>
              <a:gd name="connsiteY1" fmla="*/ 0 h 3258000"/>
              <a:gd name="connsiteX2" fmla="*/ 8200800 w 8200800"/>
              <a:gd name="connsiteY2" fmla="*/ 3258000 h 3258000"/>
              <a:gd name="connsiteX3" fmla="*/ 0 w 8200800"/>
              <a:gd name="connsiteY3" fmla="*/ 3258000 h 32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00800" h="3258000">
                <a:moveTo>
                  <a:pt x="0" y="0"/>
                </a:moveTo>
                <a:lnTo>
                  <a:pt x="8200800" y="0"/>
                </a:lnTo>
                <a:lnTo>
                  <a:pt x="8200800" y="3258000"/>
                </a:lnTo>
                <a:lnTo>
                  <a:pt x="0" y="3258000"/>
                </a:lnTo>
                <a:close/>
              </a:path>
            </a:pathLst>
          </a:custGeom>
        </p:spPr>
        <p:txBody>
          <a:bodyPr wrap="square" lIns="0" tIns="0" rIns="0" bIns="0">
            <a:noAutofit/>
          </a:bodyPr>
          <a:lstStyle>
            <a:lvl1pPr marL="230384" indent="-23038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defRPr sz="1600"/>
            </a:lvl1pPr>
            <a:lvl2pPr marL="460764" indent="-230384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buFont typeface="Arial Narrow" panose="020B0606020202030204" pitchFamily="34" charset="0"/>
              <a:buChar char="-"/>
              <a:defRPr sz="1467"/>
            </a:lvl2pPr>
            <a:lvl3pPr marL="691148" indent="-230384">
              <a:lnSpc>
                <a:spcPct val="100000"/>
              </a:lnSpc>
              <a:spcBef>
                <a:spcPts val="0"/>
              </a:spcBef>
              <a:spcAft>
                <a:spcPts val="133"/>
              </a:spcAft>
              <a:buClr>
                <a:schemeClr val="tx1"/>
              </a:buClr>
              <a:buFont typeface="Arial Narrow" panose="020B0606020202030204" pitchFamily="34" charset="0"/>
              <a:buChar char="▪"/>
              <a:defRPr sz="1333"/>
            </a:lvl3pPr>
            <a:lvl4pPr marL="921532" indent="-23038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Courier New" panose="02070309020205020404" pitchFamily="49" charset="0"/>
              <a:buChar char="o"/>
              <a:defRPr sz="1067"/>
            </a:lvl4pPr>
          </a:lstStyle>
          <a:p>
            <a:pPr lvl="0"/>
            <a:r>
              <a:rPr lang="en-US" noProof="0" dirty="0"/>
              <a:t>First level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D764DEA-2EE2-D748-874A-A79D4731B3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507" y="6221585"/>
            <a:ext cx="1349508" cy="424131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1E32A55F-8CB6-CA9B-52DC-B28AF6ADFE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583" y="416299"/>
            <a:ext cx="11169436" cy="43088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lang="en-US" sz="2667" b="0" i="0" strike="noStrike" kern="1200" cap="all" spc="0" baseline="0" noProof="0" dirty="0" smtClean="0">
                <a:solidFill>
                  <a:schemeClr val="tx1"/>
                </a:solidFill>
                <a:effectLst/>
                <a:latin typeface="3DS V2 SemiBold" pitchFamily="2" charset="0"/>
                <a:ea typeface="+mj-ea"/>
                <a:cs typeface="3ds Light"/>
              </a:defRPr>
            </a:lvl1pPr>
          </a:lstStyle>
          <a:p>
            <a:r>
              <a:rPr lang="en-US" noProof="0" dirty="0"/>
              <a:t>THIS IS THE SLIDE TITLE</a:t>
            </a:r>
          </a:p>
        </p:txBody>
      </p:sp>
      <p:sp>
        <p:nvSpPr>
          <p:cNvPr id="6" name="Footer Placeholder 12">
            <a:extLst>
              <a:ext uri="{FF2B5EF4-FFF2-40B4-BE49-F238E27FC236}">
                <a16:creationId xmlns:a16="http://schemas.microsoft.com/office/drawing/2014/main" id="{A292207B-3FFA-E478-0A93-560335B8897B}"/>
              </a:ext>
            </a:extLst>
          </p:cNvPr>
          <p:cNvSpPr txBox="1">
            <a:spLocks/>
          </p:cNvSpPr>
          <p:nvPr/>
        </p:nvSpPr>
        <p:spPr>
          <a:xfrm rot="16200000">
            <a:off x="-1922647" y="3367448"/>
            <a:ext cx="4114800" cy="123111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879152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9576" algn="l" defTabSz="87915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79152" algn="l" defTabSz="87915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8728" algn="l" defTabSz="87915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8303" algn="l" defTabSz="87915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97879" algn="l" defTabSz="87915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7455" algn="l" defTabSz="87915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77031" algn="l" defTabSz="87915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16607" algn="l" defTabSz="879152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noProof="1"/>
              <a:t>© Dassault Systèmes | Confidential Information | 2024 </a:t>
            </a:r>
          </a:p>
        </p:txBody>
      </p:sp>
    </p:spTree>
    <p:extLst>
      <p:ext uri="{BB962C8B-B14F-4D97-AF65-F5344CB8AC3E}">
        <p14:creationId xmlns:p14="http://schemas.microsoft.com/office/powerpoint/2010/main" val="233951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image" Target="../media/image5.emf"/><Relationship Id="rId2" Type="http://schemas.openxmlformats.org/officeDocument/2006/relationships/slideLayout" Target="../slideLayouts/slideLayout2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59429" y="482330"/>
            <a:ext cx="10561173" cy="498764"/>
          </a:xfrm>
          <a:prstGeom prst="rect">
            <a:avLst/>
          </a:prstGeom>
        </p:spPr>
        <p:txBody>
          <a:bodyPr vert="horz" lIns="87916" tIns="43957" rIns="87916" bIns="43957" rtlCol="0" anchor="ctr">
            <a:noAutofit/>
          </a:bodyPr>
          <a:lstStyle/>
          <a:p>
            <a:r>
              <a:rPr lang="en-US" noProof="0" dirty="0"/>
              <a:t>Click to add title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58851" y="1742495"/>
            <a:ext cx="10561752" cy="4342923"/>
          </a:xfrm>
          <a:prstGeom prst="rect">
            <a:avLst/>
          </a:prstGeom>
        </p:spPr>
        <p:txBody>
          <a:bodyPr vert="horz" lIns="87916" tIns="43957" rIns="87916" bIns="43957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765A2C-D32C-3747-A310-22105D21BE90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04512" y="6282681"/>
            <a:ext cx="1216091" cy="34315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AF2348A-92C6-FB47-9431-C4C90377C576}"/>
              </a:ext>
            </a:extLst>
          </p:cNvPr>
          <p:cNvSpPr txBox="1"/>
          <p:nvPr userDrawn="1"/>
        </p:nvSpPr>
        <p:spPr>
          <a:xfrm>
            <a:off x="83268" y="6373387"/>
            <a:ext cx="472579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84FB007-5C84-F347-A76E-037DFFA5CC99}" type="slidenum">
              <a:rPr lang="fr-FR" sz="1067" smtClean="0"/>
              <a:t>‹#›</a:t>
            </a:fld>
            <a:endParaRPr lang="fr-FR" sz="1067" dirty="0"/>
          </a:p>
        </p:txBody>
      </p:sp>
    </p:spTree>
    <p:extLst>
      <p:ext uri="{BB962C8B-B14F-4D97-AF65-F5344CB8AC3E}">
        <p14:creationId xmlns:p14="http://schemas.microsoft.com/office/powerpoint/2010/main" val="307408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</p:sldLayoutIdLst>
  <p:hf hdr="0" ftr="0" dt="0"/>
  <p:txStyles>
    <p:titleStyle>
      <a:lvl1pPr algn="l" defTabSz="1172173" rtl="0" eaLnBrk="1" latinLnBrk="0" hangingPunct="1">
        <a:spcBef>
          <a:spcPct val="0"/>
        </a:spcBef>
        <a:buNone/>
        <a:defRPr lang="en-US" sz="4267" b="0" i="0" kern="1200" spc="0" baseline="0" noProof="0" dirty="0">
          <a:solidFill>
            <a:schemeClr val="tx1"/>
          </a:solidFill>
          <a:effectLst/>
          <a:latin typeface="+mj-lt"/>
          <a:ea typeface="+mj-ea"/>
          <a:cs typeface="3ds Condensed"/>
        </a:defRPr>
      </a:lvl1pPr>
    </p:titleStyle>
    <p:bodyStyle>
      <a:lvl1pPr marL="304792" marR="0" indent="-304792" algn="l" defTabSz="1172173" rtl="0" eaLnBrk="1" fontAlgn="auto" latinLnBrk="0" hangingPunct="1">
        <a:lnSpc>
          <a:spcPct val="100000"/>
        </a:lnSpc>
        <a:spcBef>
          <a:spcPts val="1067"/>
        </a:spcBef>
        <a:spcAft>
          <a:spcPts val="0"/>
        </a:spcAft>
        <a:buClr>
          <a:schemeClr val="tx1"/>
        </a:buClr>
        <a:buSzPct val="80000"/>
        <a:buFont typeface="Wingdings 3" panose="05040102010807070707" pitchFamily="18" charset="2"/>
        <a:buChar char="u"/>
        <a:tabLst/>
        <a:defRPr sz="2667" b="0" i="0" kern="900" spc="0">
          <a:solidFill>
            <a:schemeClr val="tx1"/>
          </a:solidFill>
          <a:latin typeface="+mn-lt"/>
          <a:ea typeface="+mn-ea"/>
          <a:cs typeface="3ds Light"/>
        </a:defRPr>
      </a:lvl1pPr>
      <a:lvl2pPr marL="533387" marR="0" indent="-234945" algn="l" defTabSz="1172173" rtl="0" eaLnBrk="1" fontAlgn="auto" latinLnBrk="0" hangingPunct="1">
        <a:lnSpc>
          <a:spcPct val="100000"/>
        </a:lnSpc>
        <a:spcBef>
          <a:spcPts val="800"/>
        </a:spcBef>
        <a:spcAft>
          <a:spcPts val="0"/>
        </a:spcAft>
        <a:buClr>
          <a:schemeClr val="tx1"/>
        </a:buClr>
        <a:buSzPct val="75000"/>
        <a:buFont typeface="Wingdings 3" panose="05040102010807070707" pitchFamily="18" charset="2"/>
        <a:buChar char="w"/>
        <a:tabLst/>
        <a:defRPr sz="2400" b="0" i="0" kern="900" spc="0" baseline="0">
          <a:solidFill>
            <a:schemeClr val="tx1"/>
          </a:solidFill>
          <a:latin typeface="+mn-lt"/>
          <a:ea typeface="+mn-ea"/>
          <a:cs typeface="3ds Light"/>
        </a:defRPr>
      </a:lvl2pPr>
      <a:lvl3pPr marL="838179" marR="0" indent="-211661" algn="l" defTabSz="1172173" rtl="0" eaLnBrk="1" fontAlgn="auto" latinLnBrk="0" hangingPunct="1">
        <a:lnSpc>
          <a:spcPct val="100000"/>
        </a:lnSpc>
        <a:spcBef>
          <a:spcPts val="533"/>
        </a:spcBef>
        <a:spcAft>
          <a:spcPts val="0"/>
        </a:spcAft>
        <a:buClr>
          <a:schemeClr val="tx1"/>
        </a:buClr>
        <a:buSzPct val="60000"/>
        <a:buFont typeface="Wingdings 3" panose="05040102010807070707" pitchFamily="18" charset="2"/>
        <a:buChar char="u"/>
        <a:tabLst/>
        <a:defRPr sz="2133" b="0" i="0" kern="900" spc="0">
          <a:solidFill>
            <a:schemeClr val="tx1"/>
          </a:solidFill>
          <a:latin typeface="+mn-lt"/>
          <a:ea typeface="+mn-ea"/>
          <a:cs typeface="3ds Light"/>
        </a:defRPr>
      </a:lvl3pPr>
      <a:lvl4pPr marL="1142971" indent="-239178" algn="l" defTabSz="1172173" rtl="0" eaLnBrk="1" latinLnBrk="0" hangingPunct="1">
        <a:lnSpc>
          <a:spcPct val="100000"/>
        </a:lnSpc>
        <a:spcBef>
          <a:spcPts val="533"/>
        </a:spcBef>
        <a:buClr>
          <a:schemeClr val="tx1"/>
        </a:buClr>
        <a:buSzPct val="60000"/>
        <a:buFont typeface="Wingdings 3" panose="05040102010807070707" pitchFamily="18" charset="2"/>
        <a:buChar char="w"/>
        <a:defRPr sz="1867" b="0" i="0" kern="900" spc="-93">
          <a:solidFill>
            <a:schemeClr val="tx1"/>
          </a:solidFill>
          <a:latin typeface="+mn-lt"/>
          <a:ea typeface="+mn-ea"/>
          <a:cs typeface="3ds Light"/>
        </a:defRPr>
      </a:lvl4pPr>
      <a:lvl5pPr marL="1219170" indent="0" algn="l" defTabSz="1371566" rtl="0" eaLnBrk="1" latinLnBrk="0" hangingPunct="1">
        <a:lnSpc>
          <a:spcPct val="100000"/>
        </a:lnSpc>
        <a:spcBef>
          <a:spcPts val="400"/>
        </a:spcBef>
        <a:buFont typeface="Arial"/>
        <a:buNone/>
        <a:defRPr sz="1600" b="0" i="0" kern="1200" baseline="0">
          <a:solidFill>
            <a:schemeClr val="tx1"/>
          </a:solidFill>
          <a:latin typeface="+mn-lt"/>
          <a:ea typeface="+mn-ea"/>
          <a:cs typeface="3ds Light"/>
        </a:defRPr>
      </a:lvl5pPr>
      <a:lvl6pPr marL="3223477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809562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395649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4981735" indent="-293043" algn="l" defTabSz="1172173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1pPr>
      <a:lvl2pPr marL="586087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2pPr>
      <a:lvl3pPr marL="1172173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758260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4pPr>
      <a:lvl5pPr marL="2344345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5pPr>
      <a:lvl6pPr marL="2930432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516519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4102605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688692" algn="l" defTabSz="1172173" rtl="0" eaLnBrk="1" latinLnBrk="0" hangingPunct="1"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pos="453">
          <p15:clr>
            <a:srgbClr val="F26B43"/>
          </p15:clr>
        </p15:guide>
        <p15:guide id="4" pos="5451">
          <p15:clr>
            <a:srgbClr val="F26B43"/>
          </p15:clr>
        </p15:guide>
        <p15:guide id="5" orient="horz" pos="226">
          <p15:clr>
            <a:srgbClr val="F26B43"/>
          </p15:clr>
        </p15:guide>
        <p15:guide id="6" orient="horz" pos="28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cose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p.slalom.com/ourfirm/studio/SitePages/templates.asp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p.slalom.com/ourfirm/studio/SitePages/templates.asp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p.slalom.com/ourfirm/studio/SitePages/templates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webinars@incose.ne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p.slalom.com/ourfirm/studio/SitePages/templates.asp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p.slalom.com/ourfirm/studio/SitePages/templates.aspx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p.slalom.com/ourfirm/studio/SitePages/templates.aspx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>
            <a:spLocks noGrp="1"/>
          </p:cNvSpPr>
          <p:nvPr>
            <p:ph type="title"/>
          </p:nvPr>
        </p:nvSpPr>
        <p:spPr>
          <a:xfrm>
            <a:off x="1271030" y="1119460"/>
            <a:ext cx="6165514" cy="3444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498B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Welcome to the INCOSE Webinar </a:t>
            </a:r>
            <a:endParaRPr/>
          </a:p>
        </p:txBody>
      </p:sp>
      <p:sp>
        <p:nvSpPr>
          <p:cNvPr id="134" name="Google Shape;134;p24"/>
          <p:cNvSpPr txBox="1">
            <a:spLocks noGrp="1"/>
          </p:cNvSpPr>
          <p:nvPr>
            <p:ph type="body" idx="1"/>
          </p:nvPr>
        </p:nvSpPr>
        <p:spPr>
          <a:xfrm>
            <a:off x="1271037" y="3579993"/>
            <a:ext cx="8114400" cy="8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SzPts val="2200"/>
            </a:pPr>
            <a:r>
              <a:rPr lang="en-US" sz="2000" dirty="0">
                <a:solidFill>
                  <a:schemeClr val="dk1"/>
                </a:solidFill>
                <a:highlight>
                  <a:srgbClr val="FFFFFF"/>
                </a:highlight>
              </a:rPr>
              <a:t>14 October </a:t>
            </a:r>
            <a:r>
              <a:rPr lang="en-US" sz="2000" b="0" i="0" u="none" strike="noStrike" cap="none" dirty="0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2026 INCOSE Webinar #</a:t>
            </a:r>
            <a:r>
              <a:rPr lang="en-US" sz="2000" dirty="0">
                <a:solidFill>
                  <a:schemeClr val="dk1"/>
                </a:solidFill>
                <a:highlight>
                  <a:srgbClr val="FFFFFF"/>
                </a:highlight>
              </a:rPr>
              <a:t>207</a:t>
            </a:r>
            <a:endParaRPr sz="2000" b="0" i="0" u="none" strike="noStrike" cap="none" dirty="0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2"/>
          </p:nvPr>
        </p:nvSpPr>
        <p:spPr>
          <a:xfrm>
            <a:off x="622302" y="5929648"/>
            <a:ext cx="2430780" cy="240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563C1"/>
              </a:buClr>
              <a:buSzPts val="1467"/>
              <a:buNone/>
            </a:pPr>
            <a:r>
              <a:rPr lang="en-US" sz="1467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incose.org</a:t>
            </a:r>
            <a:endParaRPr sz="1467" b="0" i="0" u="none" strike="noStrike" cap="none">
              <a:solidFill>
                <a:srgbClr val="2B6FA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9450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610556" y="584200"/>
            <a:ext cx="5868273" cy="118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498B"/>
              </a:buClr>
              <a:buSzPts val="4800"/>
              <a:buFont typeface="Arial"/>
              <a:buNone/>
            </a:pPr>
            <a:r>
              <a:rPr lang="en-US" sz="4800" b="1" i="0" u="none" strike="noStrike" cap="none" dirty="0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Thank you to our </a:t>
            </a:r>
            <a:r>
              <a:rPr lang="en-US" sz="4800" b="1" i="0" u="none" strike="noStrike" cap="none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2026 </a:t>
            </a:r>
            <a:r>
              <a:rPr lang="en-US" sz="4800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Sponsor</a:t>
            </a:r>
            <a:r>
              <a:rPr lang="en-US" sz="4800" b="1" i="0" u="none" strike="noStrike" cap="none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</p:txBody>
      </p:sp>
      <p:sp>
        <p:nvSpPr>
          <p:cNvPr id="142" name="Google Shape;142;p25">
            <a:hlinkClick r:id="rId3"/>
          </p:cNvPr>
          <p:cNvSpPr/>
          <p:nvPr/>
        </p:nvSpPr>
        <p:spPr>
          <a:xfrm>
            <a:off x="5267298" y="3887638"/>
            <a:ext cx="1211532" cy="4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5"/>
          <p:cNvSpPr txBox="1"/>
          <p:nvPr/>
        </p:nvSpPr>
        <p:spPr>
          <a:xfrm>
            <a:off x="9999677" y="1510019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5"/>
          <p:cNvSpPr txBox="1"/>
          <p:nvPr/>
        </p:nvSpPr>
        <p:spPr>
          <a:xfrm>
            <a:off x="11453769" y="76060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 descr="DassaultWebinarBanner.png">
            <a:extLst>
              <a:ext uri="{FF2B5EF4-FFF2-40B4-BE49-F238E27FC236}">
                <a16:creationId xmlns:a16="http://schemas.microsoft.com/office/drawing/2014/main" id="{6EDB0DC2-17F2-6C91-5519-DD0A8100B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83702"/>
            <a:ext cx="12192000" cy="262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24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body" idx="2"/>
          </p:nvPr>
        </p:nvSpPr>
        <p:spPr>
          <a:xfrm>
            <a:off x="614675" y="1995825"/>
            <a:ext cx="5846589" cy="3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SzPts val="2800"/>
            </a:pPr>
            <a:r>
              <a:rPr lang="en-US" sz="2800" b="1" i="0" u="none" strike="noStrike" cap="none" dirty="0">
                <a:latin typeface="Montserrat"/>
                <a:ea typeface="Montserrat"/>
                <a:cs typeface="Montserrat"/>
                <a:sym typeface="Montserrat"/>
              </a:rPr>
              <a:t>Webinar </a:t>
            </a:r>
            <a:r>
              <a:rPr lang="en-US" sz="2800" b="1" dirty="0">
                <a:latin typeface="Montserrat"/>
                <a:ea typeface="Montserrat"/>
                <a:cs typeface="Montserrat"/>
                <a:sym typeface="Montserrat"/>
              </a:rPr>
              <a:t>207</a:t>
            </a:r>
            <a:r>
              <a:rPr lang="en-US" sz="2800" b="1" i="0" u="none" strike="noStrike" cap="none" dirty="0"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US" sz="2800" b="1" dirty="0">
                <a:latin typeface="Montserrat"/>
                <a:ea typeface="Montserrat"/>
                <a:cs typeface="Montserrat"/>
                <a:sym typeface="Montserrat"/>
              </a:rPr>
              <a:t> Straight Out of the R&amp;D Oven: </a:t>
            </a:r>
            <a:r>
              <a:rPr lang="en-US" sz="2800" b="1" dirty="0" err="1">
                <a:latin typeface="Montserrat"/>
                <a:ea typeface="Montserrat"/>
                <a:cs typeface="Montserrat"/>
                <a:sym typeface="Montserrat"/>
              </a:rPr>
              <a:t>SysML</a:t>
            </a:r>
            <a:r>
              <a:rPr lang="en-US" sz="2800" b="1" dirty="0">
                <a:latin typeface="Montserrat"/>
                <a:ea typeface="Montserrat"/>
                <a:cs typeface="Montserrat"/>
                <a:sym typeface="Montserrat"/>
              </a:rPr>
              <a:t> v2, Unfiltered </a:t>
            </a:r>
            <a:endParaRPr lang="en-US" sz="2800" b="1" i="0" u="none" strike="noStrike" cap="none" dirty="0">
              <a:latin typeface="Montserrat"/>
              <a:ea typeface="Arial"/>
              <a:cs typeface="Arial"/>
            </a:endParaRPr>
          </a:p>
        </p:txBody>
      </p:sp>
      <p:sp>
        <p:nvSpPr>
          <p:cNvPr id="159" name="Google Shape;159;p27">
            <a:hlinkClick r:id="rId3"/>
          </p:cNvPr>
          <p:cNvSpPr/>
          <p:nvPr/>
        </p:nvSpPr>
        <p:spPr>
          <a:xfrm>
            <a:off x="5267298" y="3887638"/>
            <a:ext cx="1211532" cy="4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610556" y="584200"/>
            <a:ext cx="4875845" cy="118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</a:pPr>
            <a:r>
              <a:rPr lang="en-US" sz="4400"/>
              <a:t>INCOSE</a:t>
            </a:r>
            <a:endParaRPr sz="4400"/>
          </a:p>
        </p:txBody>
      </p:sp>
      <p:sp>
        <p:nvSpPr>
          <p:cNvPr id="161" name="Google Shape;161;p27"/>
          <p:cNvSpPr txBox="1"/>
          <p:nvPr/>
        </p:nvSpPr>
        <p:spPr>
          <a:xfrm>
            <a:off x="7465132" y="4098937"/>
            <a:ext cx="41794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Presented by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Nerijus Jankevicius &amp; Petras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Litvinas</a:t>
            </a:r>
            <a:endParaRPr lang="en-US" sz="24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3" name="Picture 2" descr="A person with his hand on his chin&#10;&#10;AI-generated content may be incorrect.">
            <a:extLst>
              <a:ext uri="{FF2B5EF4-FFF2-40B4-BE49-F238E27FC236}">
                <a16:creationId xmlns:a16="http://schemas.microsoft.com/office/drawing/2014/main" id="{27E834C8-20A2-22C0-4E47-5098446BF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728" y="1292400"/>
            <a:ext cx="2028955" cy="1997640"/>
          </a:xfrm>
          <a:prstGeom prst="rect">
            <a:avLst/>
          </a:prstGeom>
        </p:spPr>
      </p:pic>
      <p:pic>
        <p:nvPicPr>
          <p:cNvPr id="6" name="Picture 5" descr="A person standing in front of water&#10;&#10;AI-generated content may be incorrect.">
            <a:extLst>
              <a:ext uri="{FF2B5EF4-FFF2-40B4-BE49-F238E27FC236}">
                <a16:creationId xmlns:a16="http://schemas.microsoft.com/office/drawing/2014/main" id="{F46E4633-98F7-6867-3B7E-9B64E1EDB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1205" y="1294356"/>
            <a:ext cx="2651343" cy="19937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610556" y="584200"/>
            <a:ext cx="5868273" cy="118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498B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About the Webinar</a:t>
            </a:r>
            <a:endParaRPr/>
          </a:p>
        </p:txBody>
      </p:sp>
      <p:sp>
        <p:nvSpPr>
          <p:cNvPr id="169" name="Google Shape;169;p28">
            <a:hlinkClick r:id="rId3"/>
          </p:cNvPr>
          <p:cNvSpPr/>
          <p:nvPr/>
        </p:nvSpPr>
        <p:spPr>
          <a:xfrm>
            <a:off x="5267298" y="3887638"/>
            <a:ext cx="1211532" cy="4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8"/>
          <p:cNvSpPr txBox="1">
            <a:spLocks noGrp="1"/>
          </p:cNvSpPr>
          <p:nvPr>
            <p:ph type="body" idx="2"/>
          </p:nvPr>
        </p:nvSpPr>
        <p:spPr>
          <a:xfrm>
            <a:off x="6099866" y="3003125"/>
            <a:ext cx="5556084" cy="77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</a:pPr>
            <a:r>
              <a:rPr lang="en-US" sz="2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Questions?  Comments?  Suggestions? Email us at </a:t>
            </a:r>
            <a:r>
              <a:rPr lang="en-US" sz="2400" b="0" i="0" u="sng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webinars@incose.net!</a:t>
            </a:r>
            <a:endParaRPr/>
          </a:p>
        </p:txBody>
      </p:sp>
      <p:sp>
        <p:nvSpPr>
          <p:cNvPr id="171" name="Google Shape;171;p28"/>
          <p:cNvSpPr txBox="1"/>
          <p:nvPr/>
        </p:nvSpPr>
        <p:spPr>
          <a:xfrm>
            <a:off x="9999677" y="1510019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8"/>
          <p:cNvSpPr txBox="1"/>
          <p:nvPr/>
        </p:nvSpPr>
        <p:spPr>
          <a:xfrm>
            <a:off x="11453769" y="76060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614680" y="1522116"/>
            <a:ext cx="4876800" cy="3963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</a:rPr>
              <a:t>Piloted in 2008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</a:rPr>
              <a:t>A virtual offering aimed to provide relevant technical information and topics on systems engineering, on a regular basis and on an easy to access platform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</a:rPr>
              <a:t>Held on Wednesdays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body" idx="1"/>
          </p:nvPr>
        </p:nvSpPr>
        <p:spPr>
          <a:xfrm>
            <a:off x="619325" y="1984183"/>
            <a:ext cx="47112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information can be found on </a:t>
            </a:r>
            <a:r>
              <a:rPr lang="en-US" sz="2400" b="0" i="0" u="none" strike="noStrike" cap="none">
                <a:solidFill>
                  <a:srgbClr val="1E5C96"/>
                </a:solidFill>
                <a:latin typeface="Arial"/>
                <a:ea typeface="Arial"/>
                <a:cs typeface="Arial"/>
                <a:sym typeface="Arial"/>
              </a:rPr>
              <a:t>Renewing Certification (</a:t>
            </a:r>
            <a:r>
              <a:rPr lang="en-US" sz="2400" b="0" i="0" u="sng" strike="noStrike" cap="none">
                <a:solidFill>
                  <a:srgbClr val="1E5C96"/>
                </a:solidFill>
                <a:latin typeface="Arial"/>
                <a:ea typeface="Arial"/>
                <a:cs typeface="Arial"/>
                <a:sym typeface="Arial"/>
              </a:rPr>
              <a:t>incose.org</a:t>
            </a:r>
            <a:r>
              <a:rPr lang="en-US" sz="2400" b="0" i="0" u="none" strike="noStrike" cap="none">
                <a:solidFill>
                  <a:srgbClr val="1E5C96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9"/>
          <p:cNvSpPr txBox="1">
            <a:spLocks noGrp="1"/>
          </p:cNvSpPr>
          <p:nvPr>
            <p:ph type="body" idx="2"/>
          </p:nvPr>
        </p:nvSpPr>
        <p:spPr>
          <a:xfrm>
            <a:off x="619325" y="693425"/>
            <a:ext cx="5473500" cy="1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498B"/>
              </a:buClr>
              <a:buSzPts val="4000"/>
              <a:buNone/>
            </a:pPr>
            <a:r>
              <a:rPr lang="en-US" sz="4000" b="1" i="0" u="none" strike="noStrike" cap="none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Webinars and SEP 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498B"/>
              </a:buClr>
              <a:buSzPts val="4000"/>
              <a:buNone/>
            </a:pPr>
            <a:r>
              <a:rPr lang="en-US" sz="4000" b="1" i="0" u="none" strike="noStrike" cap="none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PDU* Credits</a:t>
            </a:r>
            <a:endParaRPr/>
          </a:p>
        </p:txBody>
      </p:sp>
      <p:sp>
        <p:nvSpPr>
          <p:cNvPr id="180" name="Google Shape;180;p29"/>
          <p:cNvSpPr txBox="1"/>
          <p:nvPr/>
        </p:nvSpPr>
        <p:spPr>
          <a:xfrm>
            <a:off x="623414" y="3809923"/>
            <a:ext cx="42054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E5C96"/>
                </a:solidFill>
                <a:latin typeface="Arial"/>
                <a:ea typeface="Arial"/>
                <a:cs typeface="Arial"/>
                <a:sym typeface="Arial"/>
              </a:rPr>
              <a:t>*PDU- Professional Development Unit</a:t>
            </a:r>
            <a:endParaRPr/>
          </a:p>
        </p:txBody>
      </p:sp>
      <p:pic>
        <p:nvPicPr>
          <p:cNvPr id="181" name="Google Shape;181;p29" descr="A close-up of a webinar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2911" y="1207744"/>
            <a:ext cx="5257800" cy="401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619325" y="1984175"/>
            <a:ext cx="5700300" cy="40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buSzPts val="1450"/>
              <a:buChar char="•"/>
            </a:pPr>
            <a:r>
              <a:rPr lang="en-US" sz="1450" dirty="0"/>
              <a:t> Nerijus Jankevicius &amp; Petras </a:t>
            </a:r>
            <a:r>
              <a:rPr lang="en-US" sz="1450" dirty="0" err="1"/>
              <a:t>Litvinaswill</a:t>
            </a:r>
            <a:r>
              <a:rPr lang="en-US" sz="1450" dirty="0">
                <a:latin typeface="Arial"/>
                <a:ea typeface="Arial"/>
                <a:cs typeface="Arial"/>
                <a:sym typeface="Arial"/>
              </a:rPr>
              <a:t> speak 40-45 minutes</a:t>
            </a:r>
            <a:endParaRPr lang="en-US" sz="1450"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50"/>
              <a:buChar char="•"/>
            </a:pPr>
            <a:r>
              <a:rPr lang="en-US" sz="1450" dirty="0">
                <a:latin typeface="Arial"/>
                <a:ea typeface="Arial"/>
                <a:cs typeface="Arial"/>
                <a:sym typeface="Arial"/>
              </a:rPr>
              <a:t>You can ask questions via the chat while </a:t>
            </a:r>
            <a:r>
              <a:rPr lang="en-US" sz="1450" dirty="0"/>
              <a:t>they</a:t>
            </a:r>
            <a:r>
              <a:rPr lang="en-US" sz="145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50" dirty="0"/>
              <a:t>present</a:t>
            </a:r>
            <a:r>
              <a:rPr lang="en-US" sz="1450" dirty="0">
                <a:latin typeface="Arial"/>
                <a:ea typeface="Arial"/>
                <a:cs typeface="Arial"/>
                <a:sym typeface="Arial"/>
              </a:rPr>
              <a:t> PowerPoint, which is a one way presentation.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50"/>
              <a:buChar char="•"/>
            </a:pPr>
            <a:r>
              <a:rPr lang="en-US" sz="1450" dirty="0">
                <a:latin typeface="Arial"/>
                <a:ea typeface="Arial"/>
                <a:cs typeface="Arial"/>
                <a:sym typeface="Arial"/>
              </a:rPr>
              <a:t>Take advantage of the Q &amp; A at the bottom of the browser screen. We will have an opportunity for questions at the end.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50"/>
              <a:buChar char="•"/>
            </a:pPr>
            <a:r>
              <a:rPr lang="en-US" sz="1450" dirty="0">
                <a:latin typeface="Arial"/>
                <a:ea typeface="Arial"/>
                <a:cs typeface="Arial"/>
                <a:sym typeface="Arial"/>
              </a:rPr>
              <a:t>Brief closing</a:t>
            </a:r>
            <a:endParaRPr sz="1450" dirty="0"/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2"/>
          </p:nvPr>
        </p:nvSpPr>
        <p:spPr>
          <a:xfrm>
            <a:off x="619325" y="588300"/>
            <a:ext cx="9229800" cy="12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8A1"/>
              </a:buClr>
              <a:buSzPts val="4250"/>
              <a:buNone/>
            </a:pPr>
            <a:r>
              <a:rPr lang="en-US" sz="4250">
                <a:solidFill>
                  <a:srgbClr val="0B78A1"/>
                </a:solidFill>
              </a:rPr>
              <a:t>Schedule for remaining portion of webinar</a:t>
            </a:r>
            <a:endParaRPr sz="4250">
              <a:solidFill>
                <a:srgbClr val="0B78A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0" y="-139699"/>
            <a:ext cx="853440" cy="6997700"/>
          </a:xfrm>
          <a:prstGeom prst="rect">
            <a:avLst/>
          </a:prstGeom>
          <a:solidFill>
            <a:srgbClr val="747474">
              <a:alpha val="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4" name="Google Shape;194;p31"/>
          <p:cNvCxnSpPr/>
          <p:nvPr/>
        </p:nvCxnSpPr>
        <p:spPr>
          <a:xfrm>
            <a:off x="6092305" y="759842"/>
            <a:ext cx="0" cy="2764409"/>
          </a:xfrm>
          <a:prstGeom prst="straightConnector1">
            <a:avLst/>
          </a:prstGeom>
          <a:noFill/>
          <a:ln w="38100" cap="flat" cmpd="sng">
            <a:solidFill>
              <a:srgbClr val="F8CA4B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95" name="Google Shape;195;p31"/>
          <p:cNvSpPr txBox="1">
            <a:spLocks noGrp="1"/>
          </p:cNvSpPr>
          <p:nvPr>
            <p:ph type="title"/>
          </p:nvPr>
        </p:nvSpPr>
        <p:spPr>
          <a:xfrm>
            <a:off x="622468" y="584201"/>
            <a:ext cx="4869733" cy="3083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This Webinar is being recorded.</a:t>
            </a: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1"/>
          <p:cNvSpPr txBox="1">
            <a:spLocks noGrp="1"/>
          </p:cNvSpPr>
          <p:nvPr>
            <p:ph type="body" idx="1"/>
          </p:nvPr>
        </p:nvSpPr>
        <p:spPr>
          <a:xfrm>
            <a:off x="6465531" y="753028"/>
            <a:ext cx="4288538" cy="4328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full recording and slide deck will be made available to all INCOSE members and CAB associates.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b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recording will be made available in the INCOSE library within 10-12  business days.</a:t>
            </a: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Questions? Comments? Suggestions? 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 us at: </a:t>
            </a:r>
            <a:r>
              <a:rPr lang="en-US" sz="2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webinars@incose.net</a:t>
            </a: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57">
          <a:extLst>
            <a:ext uri="{FF2B5EF4-FFF2-40B4-BE49-F238E27FC236}">
              <a16:creationId xmlns:a16="http://schemas.microsoft.com/office/drawing/2014/main" id="{FB2E93C1-FE6C-4353-3226-C8B3C68F0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>
            <a:extLst>
              <a:ext uri="{FF2B5EF4-FFF2-40B4-BE49-F238E27FC236}">
                <a16:creationId xmlns:a16="http://schemas.microsoft.com/office/drawing/2014/main" id="{A39490A7-D8E9-A4A9-413D-93680D95026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4675" y="1995825"/>
            <a:ext cx="5846589" cy="31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SzPts val="2800"/>
            </a:pPr>
            <a:r>
              <a:rPr lang="en-US" sz="2800" b="1" i="0" u="none" strike="noStrike" cap="none" dirty="0">
                <a:latin typeface="Montserrat"/>
                <a:ea typeface="Montserrat"/>
                <a:cs typeface="Montserrat"/>
                <a:sym typeface="Montserrat"/>
              </a:rPr>
              <a:t>Webinar </a:t>
            </a:r>
            <a:r>
              <a:rPr lang="en-US" sz="2800" b="1" dirty="0">
                <a:latin typeface="Montserrat"/>
                <a:ea typeface="Montserrat"/>
                <a:cs typeface="Montserrat"/>
                <a:sym typeface="Montserrat"/>
              </a:rPr>
              <a:t>207</a:t>
            </a:r>
            <a:r>
              <a:rPr lang="en-US" sz="2800" b="1" i="0" u="none" strike="noStrike" cap="none" dirty="0"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US" sz="2800" b="1" dirty="0">
                <a:latin typeface="Montserrat"/>
                <a:ea typeface="Montserrat"/>
                <a:cs typeface="Montserrat"/>
                <a:sym typeface="Montserrat"/>
              </a:rPr>
              <a:t> </a:t>
            </a:r>
          </a:p>
          <a:p>
            <a:pPr marL="0" indent="0">
              <a:spcBef>
                <a:spcPts val="0"/>
              </a:spcBef>
              <a:buSzPts val="2800"/>
            </a:pPr>
            <a:r>
              <a:rPr lang="en-US" sz="2800" b="1" dirty="0">
                <a:latin typeface="Montserrat"/>
                <a:ea typeface="Montserrat"/>
                <a:cs typeface="Montserrat"/>
                <a:sym typeface="Montserrat"/>
              </a:rPr>
              <a:t>Straight Out of the R&amp;D Oven: SysML v2, Unfiltered </a:t>
            </a:r>
            <a:endParaRPr lang="en-US" sz="2800" b="1" i="0" u="none" strike="noStrike" cap="none" dirty="0">
              <a:latin typeface="Montserrat"/>
              <a:ea typeface="Arial"/>
              <a:cs typeface="Arial"/>
            </a:endParaRPr>
          </a:p>
        </p:txBody>
      </p:sp>
      <p:sp>
        <p:nvSpPr>
          <p:cNvPr id="159" name="Google Shape;159;p27">
            <a:hlinkClick r:id="rId3"/>
            <a:extLst>
              <a:ext uri="{FF2B5EF4-FFF2-40B4-BE49-F238E27FC236}">
                <a16:creationId xmlns:a16="http://schemas.microsoft.com/office/drawing/2014/main" id="{FDAAD531-9F00-D634-82DE-9D08790ED22E}"/>
              </a:ext>
            </a:extLst>
          </p:cNvPr>
          <p:cNvSpPr/>
          <p:nvPr/>
        </p:nvSpPr>
        <p:spPr>
          <a:xfrm>
            <a:off x="5267298" y="3887638"/>
            <a:ext cx="1211532" cy="4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7">
            <a:extLst>
              <a:ext uri="{FF2B5EF4-FFF2-40B4-BE49-F238E27FC236}">
                <a16:creationId xmlns:a16="http://schemas.microsoft.com/office/drawing/2014/main" id="{6E1587EF-64BE-608E-E59D-8CFCCB8E9C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556" y="584200"/>
            <a:ext cx="4875845" cy="118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</a:pPr>
            <a:r>
              <a:rPr lang="en-US" sz="4400"/>
              <a:t>INCOSE</a:t>
            </a:r>
            <a:endParaRPr sz="4400"/>
          </a:p>
        </p:txBody>
      </p:sp>
      <p:sp>
        <p:nvSpPr>
          <p:cNvPr id="161" name="Google Shape;161;p27">
            <a:extLst>
              <a:ext uri="{FF2B5EF4-FFF2-40B4-BE49-F238E27FC236}">
                <a16:creationId xmlns:a16="http://schemas.microsoft.com/office/drawing/2014/main" id="{F56D6C0C-3B26-662F-C6A8-14E924DC0384}"/>
              </a:ext>
            </a:extLst>
          </p:cNvPr>
          <p:cNvSpPr txBox="1"/>
          <p:nvPr/>
        </p:nvSpPr>
        <p:spPr>
          <a:xfrm>
            <a:off x="6443728" y="4098937"/>
            <a:ext cx="52008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Presented by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r>
              <a:rPr lang="en-US"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Nerijus Jankevicius &amp; Petras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Litvinas</a:t>
            </a:r>
            <a:endParaRPr 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3" name="Picture 2" descr="A person with his hand on his chin&#10;&#10;AI-generated content may be incorrect.">
            <a:extLst>
              <a:ext uri="{FF2B5EF4-FFF2-40B4-BE49-F238E27FC236}">
                <a16:creationId xmlns:a16="http://schemas.microsoft.com/office/drawing/2014/main" id="{D74775DC-10C5-84DC-C8A0-B93CB1A22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728" y="1292400"/>
            <a:ext cx="2028955" cy="1997640"/>
          </a:xfrm>
          <a:prstGeom prst="rect">
            <a:avLst/>
          </a:prstGeom>
        </p:spPr>
      </p:pic>
      <p:pic>
        <p:nvPicPr>
          <p:cNvPr id="6" name="Picture 5" descr="A person standing in front of water&#10;&#10;AI-generated content may be incorrect.">
            <a:extLst>
              <a:ext uri="{FF2B5EF4-FFF2-40B4-BE49-F238E27FC236}">
                <a16:creationId xmlns:a16="http://schemas.microsoft.com/office/drawing/2014/main" id="{437E2183-4B6E-0054-6AFF-324F4C6C4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1205" y="1294356"/>
            <a:ext cx="2651343" cy="199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17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67CA9-CC0E-EE07-8EEC-A34312FC4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85FC1-22E3-E980-0E97-36A87E40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408" y="499873"/>
            <a:ext cx="10561173" cy="498764"/>
          </a:xfrm>
        </p:spPr>
        <p:txBody>
          <a:bodyPr/>
          <a:lstStyle/>
          <a:p>
            <a:r>
              <a:rPr lang="en-US" sz="3467" dirty="0">
                <a:latin typeface="3DS V2" pitchFamily="2" charset="0"/>
              </a:rPr>
              <a:t>Nerijus </a:t>
            </a:r>
            <a:r>
              <a:rPr lang="en-US" sz="3467" dirty="0" err="1">
                <a:latin typeface="3DS V2" pitchFamily="2" charset="0"/>
              </a:rPr>
              <a:t>Jankevicius</a:t>
            </a:r>
            <a:r>
              <a:rPr lang="en-US" sz="3467" dirty="0">
                <a:latin typeface="3DS V2" pitchFamily="2" charset="0"/>
              </a:rPr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96401FD-C250-CC38-304D-9A65A73E03ED}"/>
              </a:ext>
            </a:extLst>
          </p:cNvPr>
          <p:cNvGraphicFramePr>
            <a:graphicFrameLocks noGrp="1"/>
          </p:cNvGraphicFramePr>
          <p:nvPr/>
        </p:nvGraphicFramePr>
        <p:xfrm>
          <a:off x="432905" y="1309101"/>
          <a:ext cx="12138991" cy="45822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4807">
                  <a:extLst>
                    <a:ext uri="{9D8B030D-6E8A-4147-A177-3AD203B41FA5}">
                      <a16:colId xmlns:a16="http://schemas.microsoft.com/office/drawing/2014/main" val="3242074257"/>
                    </a:ext>
                  </a:extLst>
                </a:gridCol>
                <a:gridCol w="8821073">
                  <a:extLst>
                    <a:ext uri="{9D8B030D-6E8A-4147-A177-3AD203B41FA5}">
                      <a16:colId xmlns:a16="http://schemas.microsoft.com/office/drawing/2014/main" val="3163597804"/>
                    </a:ext>
                  </a:extLst>
                </a:gridCol>
                <a:gridCol w="216747">
                  <a:extLst>
                    <a:ext uri="{9D8B030D-6E8A-4147-A177-3AD203B41FA5}">
                      <a16:colId xmlns:a16="http://schemas.microsoft.com/office/drawing/2014/main" val="512833339"/>
                    </a:ext>
                  </a:extLst>
                </a:gridCol>
                <a:gridCol w="2226364">
                  <a:extLst>
                    <a:ext uri="{9D8B030D-6E8A-4147-A177-3AD203B41FA5}">
                      <a16:colId xmlns:a16="http://schemas.microsoft.com/office/drawing/2014/main" val="259613398"/>
                    </a:ext>
                  </a:extLst>
                </a:gridCol>
              </a:tblGrid>
              <a:tr h="736629">
                <a:tc>
                  <a:txBody>
                    <a:bodyPr/>
                    <a:lstStyle/>
                    <a:p>
                      <a:endParaRPr lang="en-US" sz="160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endParaRPr lang="en-US" sz="160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3ds Condensed Light" panose="02000503020000020004" pitchFamily="50" charset="0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3ds Condensed Light" panose="02000503020000020004" pitchFamily="50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24884473"/>
                  </a:ext>
                </a:extLst>
              </a:tr>
              <a:tr h="2042160">
                <a:tc>
                  <a:txBody>
                    <a:bodyPr/>
                    <a:lstStyle/>
                    <a:p>
                      <a:endParaRPr lang="en-US" sz="160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100" b="1" i="0" kern="1200" dirty="0">
                          <a:solidFill>
                            <a:schemeClr val="tx1"/>
                          </a:solidFill>
                          <a:latin typeface="3ds Condensed Light" panose="02000503020000020004" pitchFamily="50" charset="0"/>
                          <a:ea typeface="+mn-ea"/>
                          <a:cs typeface="+mn-cs"/>
                        </a:rPr>
                        <a:t>Senior Product Manager @ No Magic / Dassault </a:t>
                      </a:r>
                      <a:r>
                        <a:rPr lang="en-US" sz="2100" b="1" i="0" kern="1200" dirty="0" err="1">
                          <a:solidFill>
                            <a:schemeClr val="tx1"/>
                          </a:solidFill>
                          <a:latin typeface="3ds Condensed Light" panose="02000503020000020004" pitchFamily="50" charset="0"/>
                          <a:ea typeface="+mn-ea"/>
                          <a:cs typeface="+mn-cs"/>
                        </a:rPr>
                        <a:t>Systemes</a:t>
                      </a:r>
                      <a:endParaRPr lang="en-US" sz="2100" b="1" i="0" kern="1200" dirty="0">
                        <a:solidFill>
                          <a:schemeClr val="tx1"/>
                        </a:solidFill>
                        <a:latin typeface="3ds Condensed Light" panose="02000503020000020004" pitchFamily="50" charset="0"/>
                        <a:ea typeface="+mn-ea"/>
                        <a:cs typeface="+mn-cs"/>
                      </a:endParaRPr>
                    </a:p>
                    <a:p>
                      <a:endParaRPr lang="en-US" sz="2100" dirty="0"/>
                    </a:p>
                    <a:p>
                      <a:r>
                        <a:rPr lang="en-US" sz="2100" i="0" dirty="0">
                          <a:latin typeface="3ds Condensed Light" panose="02000503020000020004" pitchFamily="50" charset="0"/>
                        </a:rPr>
                        <a:t>Working on </a:t>
                      </a:r>
                      <a:r>
                        <a:rPr lang="en-US" sz="2100" i="0" dirty="0" err="1">
                          <a:latin typeface="3ds Condensed Light" panose="02000503020000020004" pitchFamily="50" charset="0"/>
                        </a:rPr>
                        <a:t>MagicDraw</a:t>
                      </a:r>
                      <a:r>
                        <a:rPr lang="en-US" sz="2100" i="0" dirty="0">
                          <a:latin typeface="3ds Condensed Light" panose="02000503020000020004" pitchFamily="50" charset="0"/>
                        </a:rPr>
                        <a:t>/Cameo since 1997</a:t>
                      </a:r>
                    </a:p>
                    <a:p>
                      <a:r>
                        <a:rPr lang="en-US" sz="2100" i="0" dirty="0">
                          <a:latin typeface="3ds Condensed Light" panose="02000503020000020004" pitchFamily="50" charset="0"/>
                        </a:rPr>
                        <a:t>Contributing to UML/SysML/</a:t>
                      </a:r>
                      <a:r>
                        <a:rPr lang="en-US" sz="2100" i="0" dirty="0" err="1">
                          <a:latin typeface="3ds Condensed Light" panose="02000503020000020004" pitchFamily="50" charset="0"/>
                        </a:rPr>
                        <a:t>fUML</a:t>
                      </a:r>
                      <a:r>
                        <a:rPr lang="en-US" sz="2100" i="0" dirty="0">
                          <a:latin typeface="3ds Condensed Light" panose="02000503020000020004" pitchFamily="50" charset="0"/>
                        </a:rPr>
                        <a:t>/</a:t>
                      </a:r>
                      <a:r>
                        <a:rPr lang="en-US" sz="2100" i="0" dirty="0" err="1">
                          <a:latin typeface="3ds Condensed Light" panose="02000503020000020004" pitchFamily="50" charset="0"/>
                        </a:rPr>
                        <a:t>SysPhS</a:t>
                      </a:r>
                      <a:r>
                        <a:rPr lang="en-US" sz="2100" i="0" dirty="0">
                          <a:latin typeface="3ds Condensed Light" panose="02000503020000020004" pitchFamily="50" charset="0"/>
                        </a:rPr>
                        <a:t> standards at </a:t>
                      </a:r>
                      <a:r>
                        <a:rPr lang="en-US" sz="2100" b="1" i="0" dirty="0">
                          <a:latin typeface="3ds Condensed Light" panose="02000503020000020004" pitchFamily="50" charset="0"/>
                        </a:rPr>
                        <a:t>OMG</a:t>
                      </a:r>
                      <a:r>
                        <a:rPr lang="en-US" sz="2100" i="0" dirty="0">
                          <a:latin typeface="3ds Condensed Light" panose="02000503020000020004" pitchFamily="50" charset="0"/>
                        </a:rPr>
                        <a:t> since 2004</a:t>
                      </a:r>
                    </a:p>
                    <a:p>
                      <a:r>
                        <a:rPr lang="en-US" sz="2100" i="0" dirty="0">
                          <a:latin typeface="3ds Condensed Light" panose="02000503020000020004" pitchFamily="50" charset="0"/>
                        </a:rPr>
                        <a:t>SysML v2 Execution Semantics WG</a:t>
                      </a:r>
                    </a:p>
                    <a:p>
                      <a:endParaRPr lang="en-US" sz="2100" i="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i="1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i="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529404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endParaRPr lang="en-US" sz="160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8791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i="0" dirty="0">
                          <a:latin typeface="3ds Condensed Light" panose="02000503020000020004" pitchFamily="50" charset="0"/>
                        </a:rPr>
                        <a:t>Product Manager of Cameo Systems Modeler – led SysML v1 and MBSE direction</a:t>
                      </a:r>
                    </a:p>
                    <a:p>
                      <a:pPr marL="0" marR="0" lvl="0" indent="0" algn="l" defTabSz="8791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i="0" dirty="0">
                          <a:latin typeface="3ds Condensed Light" panose="02000503020000020004" pitchFamily="50" charset="0"/>
                        </a:rPr>
                        <a:t>Product Manager of Cameo Simulation Toolkit</a:t>
                      </a:r>
                    </a:p>
                    <a:p>
                      <a:pPr marL="0" marR="0" lvl="0" indent="0" algn="l" defTabSz="8791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i="0" dirty="0">
                          <a:latin typeface="3ds Condensed Light" panose="02000503020000020004" pitchFamily="50" charset="0"/>
                        </a:rPr>
                        <a:t>Product Manager of Cameo AI Assistant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7480611"/>
                  </a:ext>
                </a:extLst>
              </a:tr>
              <a:tr h="736629">
                <a:tc>
                  <a:txBody>
                    <a:bodyPr/>
                    <a:lstStyle/>
                    <a:p>
                      <a:endParaRPr lang="en-US" sz="160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8791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i="1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8791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0" dirty="0">
                        <a:latin typeface="3ds Condensed Light" panose="02000503020000020004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7330651"/>
                  </a:ext>
                </a:extLst>
              </a:tr>
            </a:tbl>
          </a:graphicData>
        </a:graphic>
      </p:graphicFrame>
      <p:pic>
        <p:nvPicPr>
          <p:cNvPr id="1030" name="Picture 6" descr="https://widgetfactory.extranet.3ds.com/proxies/dsxpeoplephoto/picture/crop/login/NJS3/width/128/height/128">
            <a:extLst>
              <a:ext uri="{FF2B5EF4-FFF2-40B4-BE49-F238E27FC236}">
                <a16:creationId xmlns:a16="http://schemas.microsoft.com/office/drawing/2014/main" id="{4D45235F-60C7-0916-976B-9CD16F7B4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71" y="309770"/>
            <a:ext cx="1377733" cy="137773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11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76275-1656-9927-06B1-7C826E934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1" y="178594"/>
            <a:ext cx="8206595" cy="593989"/>
          </a:xfrm>
        </p:spPr>
        <p:txBody>
          <a:bodyPr>
            <a:normAutofit/>
          </a:bodyPr>
          <a:lstStyle/>
          <a:p>
            <a:r>
              <a:rPr lang="en-US" sz="2667" cap="all" dirty="0">
                <a:latin typeface="3DS V2 SemiBold" pitchFamily="2" charset="0"/>
              </a:rPr>
              <a:t>Recap : </a:t>
            </a:r>
            <a:r>
              <a:rPr lang="en-US" sz="2667" cap="all" dirty="0" err="1">
                <a:latin typeface="3DS V2 SemiBold" pitchFamily="2" charset="0"/>
              </a:rPr>
              <a:t>Sysml</a:t>
            </a:r>
            <a:r>
              <a:rPr lang="en-US" sz="2667" cap="all" dirty="0">
                <a:latin typeface="3DS V2 SemiBold" pitchFamily="2" charset="0"/>
              </a:rPr>
              <a:t> v2 sim in 2026x GA</a:t>
            </a:r>
            <a:endParaRPr lang="en-LT" sz="2667" cap="all" dirty="0">
              <a:latin typeface="3DS V2 SemiBold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F0B63-1C0E-3A45-3A1C-67F13630D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141" y="772583"/>
            <a:ext cx="10561752" cy="5530901"/>
          </a:xfrm>
        </p:spPr>
        <p:txBody>
          <a:bodyPr>
            <a:normAutofit fontScale="85000" lnSpcReduction="20000"/>
          </a:bodyPr>
          <a:lstStyle/>
          <a:p>
            <a:pPr marL="0" indent="0" defTabSz="1172115">
              <a:buNone/>
            </a:pPr>
            <a:endParaRPr lang="en-GB" sz="3200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LT" sz="2400" kern="120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Full parametrics</a:t>
            </a:r>
            <a:endParaRPr lang="en-US" sz="2400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GB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R</a:t>
            </a:r>
            <a:r>
              <a:rPr lang="en-LT" sz="2400" kern="120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equirement</a:t>
            </a: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s</a:t>
            </a:r>
            <a:r>
              <a:rPr lang="en-LT" sz="2400" kern="120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 </a:t>
            </a:r>
            <a:r>
              <a:rPr lang="en-LT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verification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Rollups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Analysis Cases, Verification Cases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Trade studies, parameter sweep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Monte Carlo analysis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Scripting languages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 err="1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Matlab</a:t>
            </a: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 integration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Reading/writing data files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Server-side, web interface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REST API, Python client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endParaRPr lang="en-US" sz="2400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In short – everything you can do with a STATIC model evaluation (no changes in time)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95A969-8067-0E65-E4D2-FC8F5465F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767" y="2142186"/>
            <a:ext cx="2587704" cy="23190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361601-D1C8-0A84-3F3C-76FE42DFD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421" y="4592386"/>
            <a:ext cx="5353050" cy="1165377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C9FE472-BD86-E455-6439-5BF9E4DF4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240" y="165802"/>
            <a:ext cx="4983456" cy="1892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2E9DA0-ACF2-D122-73FA-092FD71C6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5438" y="2163574"/>
            <a:ext cx="3037992" cy="242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72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EB86E-5C0C-10FB-A379-5DA8B6F94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3FD40-504C-60D0-3CBE-323DAB204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61" y="371113"/>
            <a:ext cx="9925655" cy="421008"/>
          </a:xfrm>
        </p:spPr>
        <p:txBody>
          <a:bodyPr>
            <a:normAutofit fontScale="90000"/>
          </a:bodyPr>
          <a:lstStyle/>
          <a:p>
            <a:r>
              <a:rPr lang="en-US" sz="2667" cap="all" dirty="0">
                <a:latin typeface="3DS V2 SemiBold" pitchFamily="2" charset="0"/>
              </a:rPr>
              <a:t>Introducing </a:t>
            </a:r>
            <a:r>
              <a:rPr lang="en-US" sz="2667" cap="all" dirty="0" err="1">
                <a:latin typeface="3DS V2 SemiBold" pitchFamily="2" charset="0"/>
              </a:rPr>
              <a:t>sysml</a:t>
            </a:r>
            <a:r>
              <a:rPr lang="en-US" sz="2667" cap="all" dirty="0">
                <a:latin typeface="3DS V2 SemiBold" pitchFamily="2" charset="0"/>
              </a:rPr>
              <a:t> v2 behaviors execution (</a:t>
            </a:r>
            <a:r>
              <a:rPr lang="en-US" sz="2667" cap="all" dirty="0" err="1">
                <a:latin typeface="3DS V2 SemiBold" pitchFamily="2" charset="0"/>
              </a:rPr>
              <a:t>simtoolkit</a:t>
            </a:r>
            <a:r>
              <a:rPr lang="en-US" sz="2667" cap="all" dirty="0">
                <a:latin typeface="3DS V2 SemiBold" pitchFamily="2" charset="0"/>
              </a:rPr>
              <a:t> v2)!</a:t>
            </a:r>
            <a:endParaRPr lang="en-LT" sz="2667" cap="all" dirty="0">
              <a:latin typeface="3DS V2 SemiBold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B6976-FB4B-DBD4-3491-90CA7E20C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04" y="923326"/>
            <a:ext cx="10944536" cy="5011348"/>
          </a:xfrm>
        </p:spPr>
        <p:txBody>
          <a:bodyPr>
            <a:normAutofit fontScale="62500" lnSpcReduction="20000"/>
          </a:bodyPr>
          <a:lstStyle/>
          <a:p>
            <a:pPr marL="228594" lvl="1" indent="0" defTabSz="1172115">
              <a:buNone/>
            </a:pPr>
            <a:endParaRPr lang="en-US" sz="2133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3867" kern="1200" dirty="0">
                <a:solidFill>
                  <a:srgbClr val="005386"/>
                </a:solidFill>
                <a:latin typeface="3ds Condensed" panose="02000503020000020004" pitchFamily="50" charset="0"/>
              </a:rPr>
              <a:t>Deterministic clocked execution of v2 behaviors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3867" kern="1200" dirty="0">
                <a:solidFill>
                  <a:srgbClr val="005386"/>
                </a:solidFill>
                <a:latin typeface="3ds Condensed" panose="02000503020000020004" pitchFamily="50" charset="0"/>
              </a:rPr>
              <a:t>Support of expression language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3867" kern="1200" dirty="0">
                <a:solidFill>
                  <a:srgbClr val="005386"/>
                </a:solidFill>
                <a:latin typeface="3ds Condensed" panose="02000503020000020004" pitchFamily="50" charset="0"/>
              </a:rPr>
              <a:t>Requirements verification</a:t>
            </a:r>
            <a:endParaRPr lang="en-US" sz="3867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3867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Diagram annotations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3867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Plotting, CSV export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3867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User interaction (value changes, signal insertion)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3867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Familiar UI and user experience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endParaRPr lang="en-US" sz="3867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3867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Availability</a:t>
            </a:r>
          </a:p>
          <a:p>
            <a:pPr marL="685772" lvl="1" indent="-457178" defTabSz="1172115">
              <a:buFont typeface="Wingdings" panose="05000000000000000000" pitchFamily="2" charset="2"/>
              <a:buChar char="§"/>
            </a:pPr>
            <a:r>
              <a:rPr lang="en-US" sz="2933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Released </a:t>
            </a:r>
            <a:r>
              <a:rPr lang="en-US" sz="2933" kern="1200" dirty="0">
                <a:solidFill>
                  <a:srgbClr val="005386"/>
                </a:solidFill>
                <a:latin typeface="3ds Condensed" panose="02000503020000020004" pitchFamily="50" charset="0"/>
              </a:rPr>
              <a:t>in 2026x R1 (July 2026) as </a:t>
            </a:r>
            <a:r>
              <a:rPr lang="en-US" sz="2933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“Technology Preview” </a:t>
            </a:r>
          </a:p>
          <a:p>
            <a:pPr marL="685772" lvl="1" indent="-457178" defTabSz="1172115">
              <a:buFont typeface="Wingdings" panose="05000000000000000000" pitchFamily="2" charset="2"/>
              <a:buChar char="§"/>
            </a:pPr>
            <a:r>
              <a:rPr lang="en-US" sz="3200" kern="1200" dirty="0">
                <a:solidFill>
                  <a:srgbClr val="005386"/>
                </a:solidFill>
                <a:latin typeface="3ds Condensed" panose="02000503020000020004" pitchFamily="50" charset="0"/>
              </a:rPr>
              <a:t>Cameo Simulation Toolkit license required (or CSM Enterprise edition)</a:t>
            </a:r>
          </a:p>
          <a:p>
            <a:pPr marL="685772" lvl="1" indent="-457178" defTabSz="1172115">
              <a:buFont typeface="Wingdings" panose="05000000000000000000" pitchFamily="2" charset="2"/>
              <a:buChar char="§"/>
            </a:pPr>
            <a:endParaRPr lang="en-US" sz="2933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86BCBC-33B9-E4CA-9AF0-E1BBE85E8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117" y="1244084"/>
            <a:ext cx="5130979" cy="304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40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D0036-FFDD-5560-A8ED-4F4C6E774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0595EB-6310-F434-2107-3CC4863CE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7915" y="3285635"/>
            <a:ext cx="10561173" cy="498764"/>
          </a:xfrm>
        </p:spPr>
        <p:txBody>
          <a:bodyPr/>
          <a:lstStyle/>
          <a:p>
            <a:r>
              <a:rPr lang="en-US" cap="all" dirty="0">
                <a:latin typeface="3DS V2 SemiBold" pitchFamily="2" charset="0"/>
              </a:rPr>
              <a:t>Live demo</a:t>
            </a:r>
            <a:endParaRPr lang="lt-LT" cap="all" dirty="0">
              <a:latin typeface="3DS V2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814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FC2F2-DAAE-1208-1457-C16223A14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0F1A5-9491-EC6C-8312-090A7E90D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61" y="371113"/>
            <a:ext cx="9157032" cy="421008"/>
          </a:xfrm>
        </p:spPr>
        <p:txBody>
          <a:bodyPr>
            <a:normAutofit fontScale="90000"/>
          </a:bodyPr>
          <a:lstStyle/>
          <a:p>
            <a:r>
              <a:rPr lang="en-US" sz="2667" cap="all" dirty="0">
                <a:latin typeface="3DS V2 SemiBold" pitchFamily="2" charset="0"/>
              </a:rPr>
              <a:t>What’s supported in 2026 R1?</a:t>
            </a:r>
            <a:endParaRPr lang="en-LT" sz="2667" cap="all" dirty="0">
              <a:latin typeface="3DS V2 SemiBold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1025F-0047-A988-2331-476D8BFE2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197" y="792122"/>
            <a:ext cx="10944536" cy="5011348"/>
          </a:xfrm>
        </p:spPr>
        <p:txBody>
          <a:bodyPr>
            <a:normAutofit/>
          </a:bodyPr>
          <a:lstStyle/>
          <a:p>
            <a:pPr marL="228594" lvl="1" indent="0" defTabSz="1172115">
              <a:buNone/>
            </a:pPr>
            <a:endParaRPr lang="en-US" sz="2133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Multiple nested parts running state machines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Entry/do/exit actions (assign, send signal)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Ports/interfaces/connectors/value flows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Expressions, guards, change events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Bindings, update of “derived” values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Clock, speed, current time, time events</a:t>
            </a:r>
            <a:endParaRPr lang="en-US" sz="2133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685772" lvl="1" indent="-457178" defTabSz="1172115">
              <a:buFont typeface="Wingdings" panose="05000000000000000000" pitchFamily="2" charset="2"/>
              <a:buChar char="§"/>
            </a:pPr>
            <a:endParaRPr lang="en-US" sz="2933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67A0E82-AD25-421C-29C5-9B4E001D9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4829" y="1857829"/>
            <a:ext cx="5348801" cy="394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85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AA242-81F9-C558-0E09-02CEF245C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9714A-2066-C0ED-D604-6C33E7E70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61" y="371113"/>
            <a:ext cx="9157032" cy="421008"/>
          </a:xfrm>
        </p:spPr>
        <p:txBody>
          <a:bodyPr>
            <a:normAutofit fontScale="90000"/>
          </a:bodyPr>
          <a:lstStyle/>
          <a:p>
            <a:r>
              <a:rPr lang="en-US" sz="2667" cap="all" dirty="0">
                <a:latin typeface="3DS V2 SemiBold" pitchFamily="2" charset="0"/>
              </a:rPr>
              <a:t>What’s coming in 2026 R2 (</a:t>
            </a:r>
            <a:r>
              <a:rPr lang="en-US" sz="2667" cap="all" dirty="0" err="1">
                <a:latin typeface="3DS V2 SemiBold" pitchFamily="2" charset="0"/>
              </a:rPr>
              <a:t>november</a:t>
            </a:r>
            <a:r>
              <a:rPr lang="en-US" sz="2667" cap="all" dirty="0">
                <a:latin typeface="3DS V2 SemiBold" pitchFamily="2" charset="0"/>
              </a:rPr>
              <a:t>)?</a:t>
            </a:r>
            <a:endParaRPr lang="en-LT" sz="2667" cap="all" dirty="0">
              <a:latin typeface="3DS V2 SemiBold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68794-8084-7CC6-3800-C068A20D5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247" y="923326"/>
            <a:ext cx="10944536" cy="5011348"/>
          </a:xfrm>
        </p:spPr>
        <p:txBody>
          <a:bodyPr>
            <a:normAutofit/>
          </a:bodyPr>
          <a:lstStyle/>
          <a:p>
            <a:pPr marL="228594" lvl="1" indent="0" defTabSz="1172115">
              <a:buNone/>
            </a:pPr>
            <a:endParaRPr lang="en-US" sz="1867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Composite, parallel states, composite actions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Activity flow (decisions, guards, loops)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Interruptible do activity, duration constraints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sz="2400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Simulation configs</a:t>
            </a:r>
          </a:p>
          <a:p>
            <a:pPr marL="457178" lvl="1" indent="-457178" defTabSz="1172115">
              <a:spcBef>
                <a:spcPts val="1067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Custom HTML UI mockups (user or AI generated)</a:t>
            </a:r>
          </a:p>
          <a:p>
            <a:pPr marL="457178" lvl="1" indent="-457178" defTabSz="1172115">
              <a:spcBef>
                <a:spcPts val="1067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Stand-alone webapp</a:t>
            </a:r>
          </a:p>
          <a:p>
            <a:pPr marL="457178" lvl="1" indent="-457178" defTabSz="1172115">
              <a:spcBef>
                <a:spcPts val="1067"/>
              </a:spcBef>
              <a:buSzPct val="80000"/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Early access</a:t>
            </a:r>
          </a:p>
          <a:p>
            <a:pPr marL="685772" lvl="1" indent="-457178" defTabSz="1172115">
              <a:buFont typeface="Wingdings" panose="05000000000000000000" pitchFamily="2" charset="2"/>
              <a:buChar char="§"/>
            </a:pPr>
            <a:endParaRPr lang="en-US" sz="2933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2F46F-96BB-5C51-1727-63D38FE50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647" y="4032207"/>
            <a:ext cx="3452780" cy="23958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BF8A83-FFD8-175C-4122-ADA38F026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191" y="3222117"/>
            <a:ext cx="2964791" cy="278539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1FFE262-D7D2-FD98-3554-F1555A919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891" y="669081"/>
            <a:ext cx="4726573" cy="2625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050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5B065-CD71-EAEB-ED5D-CDB60255D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CB1AD-A6FF-B0D9-BCB4-8E98FFD22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61" y="371113"/>
            <a:ext cx="9157032" cy="421008"/>
          </a:xfrm>
        </p:spPr>
        <p:txBody>
          <a:bodyPr>
            <a:normAutofit fontScale="90000"/>
          </a:bodyPr>
          <a:lstStyle/>
          <a:p>
            <a:r>
              <a:rPr lang="en-US" sz="2667" cap="all" dirty="0">
                <a:latin typeface="3DS V2 SemiBold" pitchFamily="2" charset="0"/>
              </a:rPr>
              <a:t>2026x R3 (next summer)(pending)</a:t>
            </a:r>
            <a:endParaRPr lang="en-LT" sz="2667" cap="all" dirty="0">
              <a:latin typeface="3DS V2 SemiBold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64E11-BAB7-14F1-1549-6BD2B8632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278" y="1084651"/>
            <a:ext cx="11009383" cy="5258600"/>
          </a:xfrm>
        </p:spPr>
        <p:txBody>
          <a:bodyPr>
            <a:normAutofit fontScale="70000" lnSpcReduction="20000"/>
          </a:bodyPr>
          <a:lstStyle/>
          <a:p>
            <a:pPr marL="228594" lvl="1" indent="0" defTabSz="1172115">
              <a:buNone/>
            </a:pPr>
            <a:endParaRPr lang="en-US" sz="2133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Perform actions</a:t>
            </a:r>
          </a:p>
          <a:p>
            <a:pPr marL="685773" lvl="1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Activity as main behavior</a:t>
            </a:r>
          </a:p>
          <a:p>
            <a:pPr marL="685773" lvl="1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Swimlane “allocations”</a:t>
            </a:r>
          </a:p>
          <a:p>
            <a:pPr marL="685773" lvl="1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Use Cases and Verification Cases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Accept actions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Succession flows (data flow)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FMU export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Saving snapshots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Import/export CSV (importing scenario, exporting timelines/logs)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</a:rPr>
              <a:t>Server side/</a:t>
            </a:r>
            <a:r>
              <a:rPr lang="en-US" kern="1200" dirty="0" err="1">
                <a:solidFill>
                  <a:srgbClr val="005386"/>
                </a:solidFill>
                <a:latin typeface="3ds Condensed" panose="02000503020000020004" pitchFamily="50" charset="0"/>
              </a:rPr>
              <a:t>MagicLab</a:t>
            </a: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</a:rPr>
              <a:t> integration POC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</a:rPr>
              <a:t>More…</a:t>
            </a: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endParaRPr lang="en-US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  <a:p>
            <a:pPr marL="457178" indent="-457178" defTabSz="1172115">
              <a:buFont typeface="Wingdings" panose="05000000000000000000" pitchFamily="2" charset="2"/>
              <a:buChar char="§"/>
            </a:pP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</a:rPr>
              <a:t>Early access around Christmas ? </a:t>
            </a:r>
            <a:r>
              <a:rPr lang="en-US" kern="1200" dirty="0">
                <a:solidFill>
                  <a:srgbClr val="005386"/>
                </a:solidFill>
                <a:latin typeface="3ds Condensed" panose="02000503020000020004" pitchFamily="50" charset="0"/>
                <a:cs typeface="+mn-cs"/>
                <a:sym typeface="Wingdings" pitchFamily="2" charset="2"/>
              </a:rPr>
              <a:t></a:t>
            </a:r>
            <a:endParaRPr lang="en-US" kern="1200" dirty="0">
              <a:solidFill>
                <a:srgbClr val="005386"/>
              </a:solidFill>
              <a:latin typeface="3ds Condensed" panose="02000503020000020004" pitchFamily="50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A789FC-18C1-A5E5-224A-CCA488B38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350" y="877359"/>
            <a:ext cx="5419725" cy="341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68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F19857-7DE8-40E9-97F2-00D43882C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3" y="805887"/>
            <a:ext cx="11761412" cy="5820412"/>
          </a:xfrm>
          <a:prstGeom prst="rect">
            <a:avLst/>
          </a:prstGeom>
        </p:spPr>
      </p:pic>
      <p:sp>
        <p:nvSpPr>
          <p:cNvPr id="58" name="Title 3">
            <a:extLst>
              <a:ext uri="{FF2B5EF4-FFF2-40B4-BE49-F238E27FC236}">
                <a16:creationId xmlns:a16="http://schemas.microsoft.com/office/drawing/2014/main" id="{63265379-345E-4C54-995D-559C2FF2451C}"/>
              </a:ext>
            </a:extLst>
          </p:cNvPr>
          <p:cNvSpPr txBox="1">
            <a:spLocks/>
          </p:cNvSpPr>
          <p:nvPr/>
        </p:nvSpPr>
        <p:spPr>
          <a:xfrm>
            <a:off x="249602" y="182035"/>
            <a:ext cx="11148484" cy="40851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defTabSz="914378">
              <a:lnSpc>
                <a:spcPct val="100000"/>
              </a:lnSpc>
              <a:spcBef>
                <a:spcPct val="0"/>
              </a:spcBef>
              <a:buNone/>
              <a:defRPr lang="en-US" sz="2400" b="1" i="0" strike="noStrike" cap="all" spc="0" baseline="0" noProof="0" dirty="0" smtClean="0">
                <a:effectLst/>
                <a:latin typeface="3DS V2 SemiBold" pitchFamily="2" charset="0"/>
                <a:ea typeface="+mj-ea"/>
                <a:cs typeface="3ds Light"/>
              </a:defRPr>
            </a:lvl1pPr>
          </a:lstStyle>
          <a:p>
            <a:pPr defTabSz="1219140">
              <a:defRPr/>
            </a:pPr>
            <a:r>
              <a:rPr lang="en-US" dirty="0">
                <a:solidFill>
                  <a:srgbClr val="005386"/>
                </a:solidFill>
              </a:rPr>
              <a:t>CATIA Cyber Systems | MBSE </a:t>
            </a:r>
            <a:r>
              <a:rPr lang="en-US" dirty="0"/>
              <a:t>Competencies</a:t>
            </a:r>
            <a:r>
              <a:rPr lang="en-US" dirty="0">
                <a:solidFill>
                  <a:schemeClr val="accent2"/>
                </a:solidFill>
              </a:rPr>
              <a:t> &amp; Generative Experiences</a:t>
            </a:r>
          </a:p>
        </p:txBody>
      </p:sp>
    </p:spTree>
    <p:extLst>
      <p:ext uri="{BB962C8B-B14F-4D97-AF65-F5344CB8AC3E}">
        <p14:creationId xmlns:p14="http://schemas.microsoft.com/office/powerpoint/2010/main" val="173485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F19857-7DE8-40E9-97F2-00D43882C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3" y="805887"/>
            <a:ext cx="11761412" cy="5820412"/>
          </a:xfrm>
          <a:prstGeom prst="rect">
            <a:avLst/>
          </a:prstGeom>
        </p:spPr>
      </p:pic>
      <p:sp>
        <p:nvSpPr>
          <p:cNvPr id="58" name="Title 3">
            <a:extLst>
              <a:ext uri="{FF2B5EF4-FFF2-40B4-BE49-F238E27FC236}">
                <a16:creationId xmlns:a16="http://schemas.microsoft.com/office/drawing/2014/main" id="{63265379-345E-4C54-995D-559C2FF2451C}"/>
              </a:ext>
            </a:extLst>
          </p:cNvPr>
          <p:cNvSpPr txBox="1">
            <a:spLocks/>
          </p:cNvSpPr>
          <p:nvPr/>
        </p:nvSpPr>
        <p:spPr>
          <a:xfrm>
            <a:off x="249602" y="182035"/>
            <a:ext cx="11148484" cy="40851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defTabSz="914378">
              <a:lnSpc>
                <a:spcPct val="100000"/>
              </a:lnSpc>
              <a:spcBef>
                <a:spcPct val="0"/>
              </a:spcBef>
              <a:buNone/>
              <a:defRPr lang="en-US" sz="2400" b="1" i="0" strike="noStrike" cap="all" spc="0" baseline="0" noProof="0" dirty="0" smtClean="0">
                <a:effectLst/>
                <a:latin typeface="3DS V2 SemiBold" pitchFamily="2" charset="0"/>
                <a:ea typeface="+mj-ea"/>
                <a:cs typeface="3ds Light"/>
              </a:defRPr>
            </a:lvl1pPr>
          </a:lstStyle>
          <a:p>
            <a:pPr defTabSz="1219140">
              <a:defRPr/>
            </a:pPr>
            <a:r>
              <a:rPr lang="en-US" dirty="0">
                <a:solidFill>
                  <a:srgbClr val="005386"/>
                </a:solidFill>
              </a:rPr>
              <a:t>CATIA Cyber Systems | MBSE </a:t>
            </a:r>
            <a:r>
              <a:rPr lang="en-US" dirty="0"/>
              <a:t>Competencies</a:t>
            </a:r>
            <a:r>
              <a:rPr lang="en-US" dirty="0">
                <a:solidFill>
                  <a:schemeClr val="accent2"/>
                </a:solidFill>
              </a:rPr>
              <a:t> &amp; Generative Experiences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A1BAA-A8B9-4558-817D-251283FEB169}"/>
              </a:ext>
            </a:extLst>
          </p:cNvPr>
          <p:cNvSpPr/>
          <p:nvPr/>
        </p:nvSpPr>
        <p:spPr>
          <a:xfrm>
            <a:off x="1316799" y="2599069"/>
            <a:ext cx="9206947" cy="12994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2144">
              <a:defRPr/>
            </a:pPr>
            <a:endParaRPr lang="fr-FR" sz="2267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E663E5E-0E6C-4E14-A7E6-8F6A56A85FFF}"/>
              </a:ext>
            </a:extLst>
          </p:cNvPr>
          <p:cNvSpPr/>
          <p:nvPr/>
        </p:nvSpPr>
        <p:spPr>
          <a:xfrm>
            <a:off x="1308656" y="2833063"/>
            <a:ext cx="9198545" cy="534371"/>
          </a:xfrm>
          <a:prstGeom prst="rect">
            <a:avLst/>
          </a:prstGeom>
          <a:solidFill>
            <a:srgbClr val="BDD2E0">
              <a:alpha val="67059"/>
            </a:srgbClr>
          </a:solidFill>
          <a:ln>
            <a:solidFill>
              <a:schemeClr val="tx1"/>
            </a:solidFill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 defTabSz="685718">
              <a:spcBef>
                <a:spcPts val="451"/>
              </a:spcBef>
              <a:defRPr/>
            </a:pPr>
            <a:r>
              <a:rPr lang="fr-FR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 | </a:t>
            </a:r>
            <a:r>
              <a:rPr lang="fr-FR" sz="1200" b="1" dirty="0" err="1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fr-FR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Architecture</a:t>
            </a:r>
          </a:p>
          <a:p>
            <a:pPr algn="ctr" defTabSz="685718">
              <a:spcBef>
                <a:spcPts val="451"/>
              </a:spcBef>
              <a:defRPr/>
            </a:pPr>
            <a:r>
              <a:rPr lang="fr-FR" sz="1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Generative</a:t>
            </a:r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Architecture …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4A36601B-26E1-40BB-A991-606A505B60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208" y="2833061"/>
            <a:ext cx="288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84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F19857-7DE8-40E9-97F2-00D43882C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3" y="805887"/>
            <a:ext cx="11761412" cy="5820412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B689B100-C295-4E0A-94FF-1ADCCC0D90DF}"/>
              </a:ext>
            </a:extLst>
          </p:cNvPr>
          <p:cNvSpPr/>
          <p:nvPr/>
        </p:nvSpPr>
        <p:spPr>
          <a:xfrm>
            <a:off x="1316799" y="5291554"/>
            <a:ext cx="9206947" cy="121931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2144">
              <a:defRPr/>
            </a:pPr>
            <a:endParaRPr lang="fr-FR" sz="2267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58" name="Title 3">
            <a:extLst>
              <a:ext uri="{FF2B5EF4-FFF2-40B4-BE49-F238E27FC236}">
                <a16:creationId xmlns:a16="http://schemas.microsoft.com/office/drawing/2014/main" id="{63265379-345E-4C54-995D-559C2FF2451C}"/>
              </a:ext>
            </a:extLst>
          </p:cNvPr>
          <p:cNvSpPr txBox="1">
            <a:spLocks/>
          </p:cNvSpPr>
          <p:nvPr/>
        </p:nvSpPr>
        <p:spPr>
          <a:xfrm>
            <a:off x="249602" y="182035"/>
            <a:ext cx="11148484" cy="40851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defTabSz="914378">
              <a:lnSpc>
                <a:spcPct val="100000"/>
              </a:lnSpc>
              <a:spcBef>
                <a:spcPct val="0"/>
              </a:spcBef>
              <a:buNone/>
              <a:defRPr lang="en-US" sz="2400" b="1" i="0" strike="noStrike" cap="all" spc="0" baseline="0" noProof="0" dirty="0" smtClean="0">
                <a:effectLst/>
                <a:latin typeface="3DS V2 SemiBold" pitchFamily="2" charset="0"/>
                <a:ea typeface="+mj-ea"/>
                <a:cs typeface="3ds Light"/>
              </a:defRPr>
            </a:lvl1pPr>
          </a:lstStyle>
          <a:p>
            <a:pPr defTabSz="1219140">
              <a:defRPr/>
            </a:pPr>
            <a:r>
              <a:rPr lang="en-US" dirty="0">
                <a:solidFill>
                  <a:srgbClr val="005386"/>
                </a:solidFill>
              </a:rPr>
              <a:t>CATIA Cyber Systems | MBSE </a:t>
            </a:r>
            <a:r>
              <a:rPr lang="en-US" dirty="0"/>
              <a:t>Competencies</a:t>
            </a:r>
            <a:r>
              <a:rPr lang="en-US" dirty="0">
                <a:solidFill>
                  <a:schemeClr val="accent2"/>
                </a:solidFill>
              </a:rPr>
              <a:t> &amp; Generative Experiences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A1BAA-A8B9-4558-817D-251283FEB169}"/>
              </a:ext>
            </a:extLst>
          </p:cNvPr>
          <p:cNvSpPr/>
          <p:nvPr/>
        </p:nvSpPr>
        <p:spPr>
          <a:xfrm>
            <a:off x="1316799" y="1371602"/>
            <a:ext cx="9206947" cy="391995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2144">
              <a:defRPr/>
            </a:pPr>
            <a:endParaRPr lang="fr-FR" sz="2267">
              <a:solidFill>
                <a:srgbClr val="FFFFFF"/>
              </a:solidFill>
              <a:latin typeface="Arial Narrow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C7F42E-2363-4393-8964-14D485F24BB0}"/>
              </a:ext>
            </a:extLst>
          </p:cNvPr>
          <p:cNvSpPr/>
          <p:nvPr/>
        </p:nvSpPr>
        <p:spPr>
          <a:xfrm>
            <a:off x="1316799" y="1371603"/>
            <a:ext cx="9206947" cy="1144983"/>
          </a:xfrm>
          <a:prstGeom prst="rect">
            <a:avLst/>
          </a:prstGeom>
          <a:solidFill>
            <a:srgbClr val="BDD2E0">
              <a:alpha val="67059"/>
            </a:srgbClr>
          </a:solidFill>
          <a:ln>
            <a:solidFill>
              <a:schemeClr val="tx1"/>
            </a:solidFill>
          </a:ln>
        </p:spPr>
        <p:txBody>
          <a:bodyPr wrap="none" lIns="0" tIns="96000" rIns="0" bIns="25719" rtlCol="0" anchor="ctr" anchorCtr="0">
            <a:noAutofit/>
          </a:bodyPr>
          <a:lstStyle/>
          <a:p>
            <a:pPr algn="ctr" defTabSz="685718">
              <a:spcBef>
                <a:spcPts val="451"/>
              </a:spcBef>
              <a:defRPr/>
            </a:pPr>
            <a:r>
              <a:rPr lang="en-US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AURA | Regulatory Compliance</a:t>
            </a:r>
          </a:p>
          <a:p>
            <a:pPr algn="ctr" defTabSz="685718">
              <a:spcBef>
                <a:spcPts val="451"/>
              </a:spcBef>
              <a:defRPr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Generative Requirements</a:t>
            </a:r>
          </a:p>
          <a:p>
            <a:pPr algn="ctr" defTabSz="685718">
              <a:spcBef>
                <a:spcPts val="451"/>
              </a:spcBef>
              <a:defRPr/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Generative Traceability …</a:t>
            </a:r>
            <a:endParaRPr lang="en-US" sz="1200" b="1" dirty="0">
              <a:solidFill>
                <a:srgbClr val="0049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E663E5E-0E6C-4E14-A7E6-8F6A56A85FFF}"/>
              </a:ext>
            </a:extLst>
          </p:cNvPr>
          <p:cNvSpPr/>
          <p:nvPr/>
        </p:nvSpPr>
        <p:spPr>
          <a:xfrm>
            <a:off x="1308656" y="2940349"/>
            <a:ext cx="9198545" cy="534371"/>
          </a:xfrm>
          <a:prstGeom prst="rect">
            <a:avLst/>
          </a:prstGeom>
          <a:solidFill>
            <a:srgbClr val="BDD2E0">
              <a:alpha val="67059"/>
            </a:srgbClr>
          </a:solidFill>
          <a:ln>
            <a:solidFill>
              <a:schemeClr val="tx1"/>
            </a:solidFill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 defTabSz="685718">
              <a:spcBef>
                <a:spcPts val="451"/>
              </a:spcBef>
              <a:defRPr/>
            </a:pPr>
            <a:r>
              <a:rPr lang="fr-FR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 | </a:t>
            </a:r>
            <a:r>
              <a:rPr lang="fr-FR" sz="1200" b="1" dirty="0" err="1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fr-FR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Architecture</a:t>
            </a:r>
          </a:p>
          <a:p>
            <a:pPr algn="ctr" defTabSz="685718">
              <a:spcBef>
                <a:spcPts val="451"/>
              </a:spcBef>
              <a:defRPr/>
            </a:pPr>
            <a:r>
              <a:rPr lang="fr-FR" sz="1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Generative</a:t>
            </a:r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Architecture …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4A36601B-26E1-40BB-A991-606A505B60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152" y="2949333"/>
            <a:ext cx="288000" cy="288000"/>
          </a:xfrm>
          <a:prstGeom prst="rect">
            <a:avLst/>
          </a:prstGeom>
        </p:spPr>
      </p:pic>
      <p:pic>
        <p:nvPicPr>
          <p:cNvPr id="34" name="Picture 33" descr="A blue and white logo&#10;&#10;AI-generated content may be incorrect.">
            <a:extLst>
              <a:ext uri="{FF2B5EF4-FFF2-40B4-BE49-F238E27FC236}">
                <a16:creationId xmlns:a16="http://schemas.microsoft.com/office/drawing/2014/main" id="{C0DB2755-4963-4BA4-A56C-6146C84015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152" y="1605709"/>
            <a:ext cx="288000" cy="288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595167D-C763-4C9C-BA81-70A207D77C05}"/>
              </a:ext>
            </a:extLst>
          </p:cNvPr>
          <p:cNvSpPr/>
          <p:nvPr/>
        </p:nvSpPr>
        <p:spPr>
          <a:xfrm>
            <a:off x="1308655" y="4285584"/>
            <a:ext cx="9206947" cy="1014953"/>
          </a:xfrm>
          <a:prstGeom prst="rect">
            <a:avLst/>
          </a:prstGeom>
          <a:solidFill>
            <a:srgbClr val="BDD2E0">
              <a:alpha val="67059"/>
            </a:srgbClr>
          </a:solidFill>
          <a:ln>
            <a:solidFill>
              <a:schemeClr val="tx1"/>
            </a:solidFill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 defTabSz="685718">
              <a:spcBef>
                <a:spcPts val="451"/>
              </a:spcBef>
              <a:defRPr/>
            </a:pPr>
            <a:r>
              <a:rPr lang="fr-FR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 | </a:t>
            </a:r>
            <a:r>
              <a:rPr lang="fr-FR" sz="1200" b="1" dirty="0" err="1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Electrical</a:t>
            </a:r>
            <a:r>
              <a:rPr lang="fr-FR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Electronics and Software Architecture</a:t>
            </a:r>
          </a:p>
          <a:p>
            <a:pPr algn="ctr" defTabSz="685718">
              <a:spcBef>
                <a:spcPts val="451"/>
              </a:spcBef>
              <a:defRPr/>
            </a:pPr>
            <a:r>
              <a:rPr lang="fr-FR" sz="1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Generative</a:t>
            </a:r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Electrical</a:t>
            </a:r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Electronics </a:t>
            </a:r>
            <a:r>
              <a:rPr lang="fr-FR" sz="1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Topology</a:t>
            </a:r>
            <a:endParaRPr lang="fr-FR" sz="1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718">
              <a:spcBef>
                <a:spcPts val="451"/>
              </a:spcBef>
              <a:defRPr/>
            </a:pPr>
            <a:r>
              <a:rPr lang="fr-FR" sz="1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Generative</a:t>
            </a:r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Architecture</a:t>
            </a:r>
          </a:p>
          <a:p>
            <a:pPr algn="ctr" defTabSz="685718">
              <a:spcBef>
                <a:spcPts val="451"/>
              </a:spcBef>
              <a:defRPr/>
            </a:pPr>
            <a:r>
              <a:rPr lang="fr-FR" sz="1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Generative</a:t>
            </a:r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Signal </a:t>
            </a:r>
            <a:r>
              <a:rPr lang="fr-FR" sz="12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Routing</a:t>
            </a:r>
            <a:r>
              <a:rPr lang="fr-F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  <a:endParaRPr lang="fr-FR" sz="1200" b="1" dirty="0">
              <a:solidFill>
                <a:srgbClr val="0049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551F65-D2F3-4703-8434-4100BDFCF1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45" y="4312941"/>
            <a:ext cx="288000" cy="28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2E3CD96-A171-4806-B26B-ACD2472F4B78}"/>
              </a:ext>
            </a:extLst>
          </p:cNvPr>
          <p:cNvSpPr/>
          <p:nvPr/>
        </p:nvSpPr>
        <p:spPr>
          <a:xfrm>
            <a:off x="1308655" y="3502079"/>
            <a:ext cx="9206947" cy="396405"/>
          </a:xfrm>
          <a:prstGeom prst="rect">
            <a:avLst/>
          </a:prstGeom>
          <a:solidFill>
            <a:srgbClr val="BDD2E0">
              <a:alpha val="67059"/>
            </a:srgbClr>
          </a:solidFill>
          <a:ln>
            <a:solidFill>
              <a:schemeClr val="tx1"/>
            </a:solidFill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 defTabSz="685718">
              <a:spcBef>
                <a:spcPts val="451"/>
              </a:spcBef>
              <a:defRPr/>
            </a:pPr>
            <a:r>
              <a:rPr lang="fr-FR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 | </a:t>
            </a:r>
            <a:r>
              <a:rPr lang="fr-FR" sz="1200" b="1" dirty="0" err="1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fr-FR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</a:t>
            </a:r>
            <a:r>
              <a:rPr lang="fr-FR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b="1" dirty="0" err="1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fr-FR" sz="1200" b="1" dirty="0">
              <a:solidFill>
                <a:srgbClr val="0049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D4B6BF-2B9E-4D08-9726-9673448542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08" y="3556281"/>
            <a:ext cx="288000" cy="28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968710-3C62-417E-ABEF-2DCC603439F6}"/>
              </a:ext>
            </a:extLst>
          </p:cNvPr>
          <p:cNvSpPr/>
          <p:nvPr/>
        </p:nvSpPr>
        <p:spPr>
          <a:xfrm>
            <a:off x="1308655" y="5715316"/>
            <a:ext cx="9206947" cy="713195"/>
          </a:xfrm>
          <a:prstGeom prst="rect">
            <a:avLst/>
          </a:prstGeom>
          <a:solidFill>
            <a:srgbClr val="BDD2E0">
              <a:alpha val="67059"/>
            </a:srgbClr>
          </a:solidFill>
          <a:ln>
            <a:solidFill>
              <a:schemeClr val="tx1"/>
            </a:solidFill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 defTabSz="685718">
              <a:spcBef>
                <a:spcPts val="451"/>
              </a:spcBef>
              <a:defRPr/>
            </a:pPr>
            <a:r>
              <a:rPr lang="fr-FR" sz="1200" b="1" dirty="0">
                <a:solidFill>
                  <a:srgbClr val="0049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 | Physical Domain Engineering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4D57F2B-B2B0-4ADA-9278-A63D2EDA73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487" y="5917349"/>
            <a:ext cx="288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22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74483-B057-331C-88EB-E959C4FE7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82" y="275695"/>
            <a:ext cx="11169436" cy="430887"/>
          </a:xfrm>
        </p:spPr>
        <p:txBody>
          <a:bodyPr/>
          <a:lstStyle/>
          <a:p>
            <a:r>
              <a:rPr lang="fr-FR" sz="2669" dirty="0"/>
              <a:t>GENERATIVE SYSTEMS Architecture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247246-203E-5EC0-D0FD-CABF34C096DE}"/>
              </a:ext>
            </a:extLst>
          </p:cNvPr>
          <p:cNvSpPr txBox="1"/>
          <p:nvPr/>
        </p:nvSpPr>
        <p:spPr>
          <a:xfrm>
            <a:off x="410096" y="720261"/>
            <a:ext cx="11169435" cy="441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2144"/>
            <a:r>
              <a:rPr lang="en-US" sz="2267" dirty="0">
                <a:solidFill>
                  <a:srgbClr val="0F5486"/>
                </a:solidFill>
                <a:latin typeface="3ds" panose="02000503020000020004" pitchFamily="50" charset="0"/>
              </a:rPr>
              <a:t>Analyze and generate system architecture with LEO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CA3695-5660-B567-2789-7FB2A293313F}"/>
              </a:ext>
            </a:extLst>
          </p:cNvPr>
          <p:cNvSpPr txBox="1"/>
          <p:nvPr/>
        </p:nvSpPr>
        <p:spPr>
          <a:xfrm>
            <a:off x="7092096" y="1588891"/>
            <a:ext cx="4693505" cy="4113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2144"/>
            <a:endParaRPr lang="en-US" sz="1600" b="1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marL="228594" indent="-228594" defTabSz="1172144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B0F0"/>
              </a:solidFill>
              <a:latin typeface="3ds" panose="02000503020000020004" pitchFamily="50" charset="0"/>
            </a:endParaRPr>
          </a:p>
          <a:p>
            <a:pPr defTabSz="1172144"/>
            <a:r>
              <a:rPr lang="fr-FR" sz="1600" b="1" dirty="0" err="1">
                <a:solidFill>
                  <a:srgbClr val="0F5486"/>
                </a:solidFill>
                <a:latin typeface="3ds" panose="02000503020000020004" pitchFamily="50" charset="0"/>
              </a:rPr>
              <a:t>Generate</a:t>
            </a:r>
            <a:r>
              <a:rPr lang="fr-FR" sz="1600" b="1" dirty="0">
                <a:solidFill>
                  <a:srgbClr val="0F5486"/>
                </a:solidFill>
                <a:latin typeface="3ds" panose="02000503020000020004" pitchFamily="50" charset="0"/>
              </a:rPr>
              <a:t> suggestions</a:t>
            </a:r>
            <a:r>
              <a:rPr lang="fr-FR" sz="1600" dirty="0">
                <a:solidFill>
                  <a:srgbClr val="0F5486"/>
                </a:solidFill>
                <a:latin typeface="3ds" panose="02000503020000020004" pitchFamily="50" charset="0"/>
              </a:rPr>
              <a:t> of </a:t>
            </a:r>
            <a:r>
              <a:rPr lang="fr-FR" sz="1600" dirty="0" err="1">
                <a:solidFill>
                  <a:srgbClr val="0F5486"/>
                </a:solidFill>
                <a:latin typeface="3ds" panose="02000503020000020004" pitchFamily="50" charset="0"/>
              </a:rPr>
              <a:t>models</a:t>
            </a:r>
            <a:r>
              <a:rPr lang="fr-FR" sz="1600" dirty="0">
                <a:solidFill>
                  <a:srgbClr val="0F5486"/>
                </a:solidFill>
                <a:latin typeface="3ds" panose="02000503020000020004" pitchFamily="50" charset="0"/>
              </a:rPr>
              <a:t>, relations and </a:t>
            </a:r>
            <a:r>
              <a:rPr lang="fr-FR" sz="1600" dirty="0" err="1">
                <a:solidFill>
                  <a:srgbClr val="0F5486"/>
                </a:solidFill>
                <a:latin typeface="3ds" panose="02000503020000020004" pitchFamily="50" charset="0"/>
              </a:rPr>
              <a:t>diagram</a:t>
            </a:r>
            <a:endParaRPr lang="fr-FR" sz="1600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defTabSz="1172144"/>
            <a:endParaRPr lang="fr-FR" sz="933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defTabSz="1172144"/>
            <a:r>
              <a:rPr lang="fr-FR" sz="1600" dirty="0">
                <a:solidFill>
                  <a:srgbClr val="0F5486"/>
                </a:solidFill>
                <a:latin typeface="3ds" panose="02000503020000020004" pitchFamily="50" charset="0"/>
              </a:rPr>
              <a:t>User </a:t>
            </a:r>
            <a:r>
              <a:rPr lang="fr-FR" sz="1600" b="1" dirty="0">
                <a:solidFill>
                  <a:srgbClr val="0F5486"/>
                </a:solidFill>
                <a:latin typeface="3ds" panose="02000503020000020004" pitchFamily="50" charset="0"/>
              </a:rPr>
              <a:t>customisable</a:t>
            </a:r>
          </a:p>
          <a:p>
            <a:pPr defTabSz="1172144"/>
            <a:endParaRPr lang="fr-FR" sz="1600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defTabSz="1172144"/>
            <a:endParaRPr lang="fr-FR" sz="1600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defTabSz="1172144"/>
            <a:endParaRPr lang="fr-FR" sz="1600" b="1" u="sng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defTabSz="1172144"/>
            <a:endParaRPr lang="fr-FR" sz="1600" b="1" u="sng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defTabSz="1172144"/>
            <a:endParaRPr lang="fr-FR" sz="1600" dirty="0">
              <a:solidFill>
                <a:srgbClr val="00B0F0"/>
              </a:solidFill>
              <a:latin typeface="3ds" panose="02000503020000020004" pitchFamily="50" charset="0"/>
            </a:endParaRPr>
          </a:p>
          <a:p>
            <a:pPr defTabSz="1172144"/>
            <a:r>
              <a:rPr lang="fr-FR" sz="1600" b="1" dirty="0" err="1">
                <a:solidFill>
                  <a:srgbClr val="0F5486"/>
                </a:solidFill>
                <a:latin typeface="3ds" panose="02000503020000020004" pitchFamily="50" charset="0"/>
              </a:rPr>
              <a:t>Analyze</a:t>
            </a:r>
            <a:r>
              <a:rPr lang="fr-FR" sz="1600" b="1" dirty="0">
                <a:solidFill>
                  <a:srgbClr val="0F5486"/>
                </a:solidFill>
                <a:latin typeface="3ds" panose="02000503020000020004" pitchFamily="50" charset="0"/>
              </a:rPr>
              <a:t> </a:t>
            </a:r>
            <a:r>
              <a:rPr lang="fr-FR" sz="1600" dirty="0" err="1">
                <a:solidFill>
                  <a:srgbClr val="0F5486"/>
                </a:solidFill>
                <a:latin typeface="3ds" panose="02000503020000020004" pitchFamily="50" charset="0"/>
              </a:rPr>
              <a:t>selected</a:t>
            </a:r>
            <a:r>
              <a:rPr lang="fr-FR" sz="1600" dirty="0">
                <a:solidFill>
                  <a:srgbClr val="0F5486"/>
                </a:solidFill>
                <a:latin typeface="3ds" panose="02000503020000020004" pitchFamily="50" charset="0"/>
              </a:rPr>
              <a:t> model, relations and </a:t>
            </a:r>
            <a:r>
              <a:rPr lang="fr-FR" sz="1600" dirty="0" err="1">
                <a:solidFill>
                  <a:srgbClr val="0F5486"/>
                </a:solidFill>
                <a:latin typeface="3ds" panose="02000503020000020004" pitchFamily="50" charset="0"/>
              </a:rPr>
              <a:t>diagrams</a:t>
            </a:r>
            <a:endParaRPr lang="fr-FR" sz="1600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defTabSz="1172144"/>
            <a:endParaRPr lang="fr-FR" sz="933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defTabSz="1172144"/>
            <a:r>
              <a:rPr lang="fr-FR" sz="1600" dirty="0" err="1">
                <a:solidFill>
                  <a:srgbClr val="0F5486"/>
                </a:solidFill>
                <a:latin typeface="3ds" panose="02000503020000020004" pitchFamily="50" charset="0"/>
              </a:rPr>
              <a:t>Understand</a:t>
            </a:r>
            <a:r>
              <a:rPr lang="fr-FR" sz="1600" dirty="0">
                <a:solidFill>
                  <a:srgbClr val="0F5486"/>
                </a:solidFill>
                <a:latin typeface="3ds" panose="02000503020000020004" pitchFamily="50" charset="0"/>
              </a:rPr>
              <a:t> </a:t>
            </a:r>
            <a:r>
              <a:rPr lang="fr-FR" sz="1600" dirty="0" err="1">
                <a:solidFill>
                  <a:srgbClr val="0F5486"/>
                </a:solidFill>
                <a:latin typeface="3ds" panose="02000503020000020004" pitchFamily="50" charset="0"/>
              </a:rPr>
              <a:t>uploaded</a:t>
            </a:r>
            <a:r>
              <a:rPr lang="fr-FR" sz="1600" dirty="0">
                <a:solidFill>
                  <a:srgbClr val="0F5486"/>
                </a:solidFill>
                <a:latin typeface="3ds" panose="02000503020000020004" pitchFamily="50" charset="0"/>
              </a:rPr>
              <a:t> </a:t>
            </a:r>
            <a:r>
              <a:rPr lang="fr-FR" sz="1600" b="1" dirty="0">
                <a:solidFill>
                  <a:srgbClr val="0F5486"/>
                </a:solidFill>
                <a:latin typeface="3ds" panose="02000503020000020004" pitchFamily="50" charset="0"/>
              </a:rPr>
              <a:t>document </a:t>
            </a:r>
            <a:r>
              <a:rPr lang="fr-FR" sz="1600" dirty="0">
                <a:solidFill>
                  <a:srgbClr val="0F5486"/>
                </a:solidFill>
                <a:latin typeface="3ds" panose="02000503020000020004" pitchFamily="50" charset="0"/>
              </a:rPr>
              <a:t>in conversation</a:t>
            </a:r>
          </a:p>
          <a:p>
            <a:pPr defTabSz="1172144"/>
            <a:endParaRPr lang="fr-FR" sz="933" b="1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defTabSz="1172144"/>
            <a:r>
              <a:rPr lang="fr-FR" sz="1600" b="1" dirty="0">
                <a:solidFill>
                  <a:srgbClr val="0F5486"/>
                </a:solidFill>
                <a:latin typeface="3ds" panose="02000503020000020004" pitchFamily="50" charset="0"/>
              </a:rPr>
              <a:t>Assist </a:t>
            </a:r>
            <a:r>
              <a:rPr lang="fr-FR" sz="1600" dirty="0" err="1">
                <a:solidFill>
                  <a:srgbClr val="0F5486"/>
                </a:solidFill>
                <a:latin typeface="3ds" panose="02000503020000020004" pitchFamily="50" charset="0"/>
              </a:rPr>
              <a:t>with</a:t>
            </a:r>
            <a:r>
              <a:rPr lang="fr-FR" sz="1600" dirty="0">
                <a:solidFill>
                  <a:srgbClr val="0F5486"/>
                </a:solidFill>
                <a:latin typeface="3ds" panose="02000503020000020004" pitchFamily="50" charset="0"/>
              </a:rPr>
              <a:t> CATIA Magic user assistant</a:t>
            </a:r>
          </a:p>
          <a:p>
            <a:pPr defTabSz="1172144"/>
            <a:endParaRPr lang="fr-FR" sz="933" b="1" dirty="0">
              <a:solidFill>
                <a:srgbClr val="0F5486"/>
              </a:solidFill>
              <a:latin typeface="3ds" panose="02000503020000020004" pitchFamily="50" charset="0"/>
            </a:endParaRPr>
          </a:p>
          <a:p>
            <a:pPr defTabSz="1172144"/>
            <a:r>
              <a:rPr lang="fr-FR" sz="1600" b="1" dirty="0" err="1">
                <a:solidFill>
                  <a:srgbClr val="0F5486"/>
                </a:solidFill>
                <a:latin typeface="3ds" panose="02000503020000020004" pitchFamily="50" charset="0"/>
              </a:rPr>
              <a:t>Generate</a:t>
            </a:r>
            <a:r>
              <a:rPr lang="fr-FR" sz="1600" b="1" dirty="0">
                <a:solidFill>
                  <a:srgbClr val="0F5486"/>
                </a:solidFill>
                <a:latin typeface="3ds" panose="02000503020000020004" pitchFamily="50" charset="0"/>
              </a:rPr>
              <a:t> </a:t>
            </a:r>
            <a:r>
              <a:rPr lang="fr-FR" sz="1600" dirty="0" err="1">
                <a:solidFill>
                  <a:srgbClr val="0F5486"/>
                </a:solidFill>
                <a:latin typeface="3ds" panose="02000503020000020004" pitchFamily="50" charset="0"/>
              </a:rPr>
              <a:t>models</a:t>
            </a:r>
            <a:r>
              <a:rPr lang="fr-FR" sz="1600" dirty="0">
                <a:solidFill>
                  <a:srgbClr val="0F5486"/>
                </a:solidFill>
                <a:latin typeface="3ds" panose="02000503020000020004" pitchFamily="50" charset="0"/>
              </a:rPr>
              <a:t>, relations and </a:t>
            </a:r>
            <a:r>
              <a:rPr lang="fr-FR" sz="1600" dirty="0" err="1">
                <a:solidFill>
                  <a:srgbClr val="0F5486"/>
                </a:solidFill>
                <a:latin typeface="3ds" panose="02000503020000020004" pitchFamily="50" charset="0"/>
              </a:rPr>
              <a:t>diagrams</a:t>
            </a:r>
            <a:endParaRPr lang="en-US" sz="1600" b="1" dirty="0">
              <a:solidFill>
                <a:srgbClr val="0F5486"/>
              </a:solidFill>
              <a:latin typeface="3ds" panose="02000503020000020004" pitchFamily="50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41F7F13-8121-D0B5-AF78-FEA89F002299}"/>
              </a:ext>
            </a:extLst>
          </p:cNvPr>
          <p:cNvSpPr/>
          <p:nvPr/>
        </p:nvSpPr>
        <p:spPr>
          <a:xfrm>
            <a:off x="7030722" y="1192186"/>
            <a:ext cx="4754879" cy="5041689"/>
          </a:xfrm>
          <a:prstGeom prst="roundRect">
            <a:avLst>
              <a:gd name="adj" fmla="val 6922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172144"/>
            <a:endParaRPr lang="en-US" sz="2267">
              <a:solidFill>
                <a:srgbClr val="0F5486"/>
              </a:solidFill>
              <a:latin typeface="Arial Narrow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DCEAE6-6555-6E17-9AA8-81D4859B5553}"/>
              </a:ext>
            </a:extLst>
          </p:cNvPr>
          <p:cNvSpPr txBox="1"/>
          <p:nvPr/>
        </p:nvSpPr>
        <p:spPr>
          <a:xfrm>
            <a:off x="7768650" y="3447734"/>
            <a:ext cx="3918709" cy="564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2144"/>
            <a:r>
              <a:rPr lang="en-US" sz="1600" b="1" u="sng" dirty="0">
                <a:solidFill>
                  <a:srgbClr val="0F5486"/>
                </a:solidFill>
                <a:latin typeface="3ds" panose="02000503020000020004" pitchFamily="50" charset="0"/>
              </a:rPr>
              <a:t>Virtual Companion</a:t>
            </a:r>
            <a:r>
              <a:rPr lang="en-US" sz="1600" b="1" dirty="0">
                <a:solidFill>
                  <a:srgbClr val="0F5486"/>
                </a:solidFill>
                <a:latin typeface="3ds" panose="02000503020000020004" pitchFamily="50" charset="0"/>
              </a:rPr>
              <a:t> </a:t>
            </a:r>
            <a:br>
              <a:rPr lang="en-US" sz="1600" b="1" dirty="0">
                <a:solidFill>
                  <a:srgbClr val="0F5486"/>
                </a:solidFill>
                <a:latin typeface="3ds" panose="02000503020000020004" pitchFamily="50" charset="0"/>
              </a:rPr>
            </a:br>
            <a:r>
              <a:rPr lang="en-US" sz="1467" b="1" dirty="0">
                <a:solidFill>
                  <a:srgbClr val="0F5486"/>
                </a:solidFill>
                <a:latin typeface="3ds" panose="02000503020000020004" pitchFamily="50" charset="0"/>
              </a:rPr>
              <a:t>LEO | Systems architecture</a:t>
            </a:r>
            <a:endParaRPr lang="en-US" sz="1600" b="1" dirty="0">
              <a:solidFill>
                <a:srgbClr val="0F5486"/>
              </a:solidFill>
              <a:latin typeface="3ds" panose="02000503020000020004" pitchFamily="50" charset="0"/>
            </a:endParaRPr>
          </a:p>
        </p:txBody>
      </p:sp>
      <p:pic>
        <p:nvPicPr>
          <p:cNvPr id="18" name="Picture 17" descr="A blue circle with white people in the middle&#10;&#10;AI-generated content may be incorrect.">
            <a:extLst>
              <a:ext uri="{FF2B5EF4-FFF2-40B4-BE49-F238E27FC236}">
                <a16:creationId xmlns:a16="http://schemas.microsoft.com/office/drawing/2014/main" id="{FE112403-3BEB-D24E-2EA2-4EEEC7F6B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367" y="3429001"/>
            <a:ext cx="634287" cy="6342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268F201-EF69-DF58-11BE-239F34E825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767" y="1325902"/>
            <a:ext cx="656883" cy="63299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40BD24D-4931-1ABE-EE46-875369C5B486}"/>
              </a:ext>
            </a:extLst>
          </p:cNvPr>
          <p:cNvSpPr txBox="1"/>
          <p:nvPr/>
        </p:nvSpPr>
        <p:spPr>
          <a:xfrm>
            <a:off x="7694295" y="1346115"/>
            <a:ext cx="3986423" cy="564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2144"/>
            <a:r>
              <a:rPr lang="en-US" sz="1600" b="1" u="sng" dirty="0">
                <a:solidFill>
                  <a:srgbClr val="0F5486"/>
                </a:solidFill>
                <a:latin typeface="3ds" panose="02000503020000020004" pitchFamily="50" charset="0"/>
              </a:rPr>
              <a:t>Generative Experiences</a:t>
            </a:r>
            <a:br>
              <a:rPr lang="en-US" sz="1600" b="1" dirty="0">
                <a:solidFill>
                  <a:srgbClr val="0F5486"/>
                </a:solidFill>
                <a:latin typeface="3ds" panose="02000503020000020004" pitchFamily="50" charset="0"/>
              </a:rPr>
            </a:br>
            <a:r>
              <a:rPr lang="en-US" sz="1467" b="1" dirty="0">
                <a:solidFill>
                  <a:srgbClr val="0F5486"/>
                </a:solidFill>
                <a:latin typeface="3ds" panose="02000503020000020004" pitchFamily="50" charset="0"/>
              </a:rPr>
              <a:t>Generative Systems Architecture</a:t>
            </a:r>
            <a:endParaRPr lang="en-US" sz="1600" b="1" dirty="0">
              <a:solidFill>
                <a:srgbClr val="0F5486"/>
              </a:solidFill>
              <a:latin typeface="3ds" panose="02000503020000020004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205788-5645-C8CC-88F5-169217024B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71" y="1711891"/>
            <a:ext cx="6735115" cy="386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38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D0036-FFDD-5560-A8ED-4F4C6E774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0595EB-6310-F434-2107-3CC4863CE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7915" y="3285635"/>
            <a:ext cx="10561173" cy="498764"/>
          </a:xfrm>
        </p:spPr>
        <p:txBody>
          <a:bodyPr/>
          <a:lstStyle/>
          <a:p>
            <a:r>
              <a:rPr lang="en-US" cap="all" dirty="0">
                <a:latin typeface="3DS V2 SemiBold" pitchFamily="2" charset="0"/>
              </a:rPr>
              <a:t>Live demo</a:t>
            </a:r>
            <a:endParaRPr lang="lt-LT" cap="all" dirty="0">
              <a:latin typeface="3DS V2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192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917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9"/>
          <p:cNvSpPr txBox="1">
            <a:spLocks noGrp="1"/>
          </p:cNvSpPr>
          <p:nvPr>
            <p:ph type="title"/>
          </p:nvPr>
        </p:nvSpPr>
        <p:spPr>
          <a:xfrm>
            <a:off x="610556" y="584200"/>
            <a:ext cx="5868273" cy="118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498B"/>
              </a:buClr>
              <a:buSzPts val="8000"/>
              <a:buFont typeface="Arial"/>
              <a:buNone/>
            </a:pPr>
            <a:r>
              <a:rPr lang="en-US" sz="8000" b="1" i="0" u="none" strike="noStrike" cap="none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Q &amp; A </a:t>
            </a:r>
            <a:endParaRPr/>
          </a:p>
        </p:txBody>
      </p:sp>
      <p:sp>
        <p:nvSpPr>
          <p:cNvPr id="611" name="Google Shape;611;p59">
            <a:hlinkClick r:id="rId3"/>
          </p:cNvPr>
          <p:cNvSpPr/>
          <p:nvPr/>
        </p:nvSpPr>
        <p:spPr>
          <a:xfrm>
            <a:off x="5267298" y="3887638"/>
            <a:ext cx="1211532" cy="4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59"/>
          <p:cNvSpPr txBox="1"/>
          <p:nvPr/>
        </p:nvSpPr>
        <p:spPr>
          <a:xfrm>
            <a:off x="9999677" y="1510019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59"/>
          <p:cNvSpPr txBox="1"/>
          <p:nvPr/>
        </p:nvSpPr>
        <p:spPr>
          <a:xfrm>
            <a:off x="11453769" y="76060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0"/>
          <p:cNvSpPr txBox="1">
            <a:spLocks noGrp="1"/>
          </p:cNvSpPr>
          <p:nvPr>
            <p:ph type="title"/>
          </p:nvPr>
        </p:nvSpPr>
        <p:spPr>
          <a:xfrm>
            <a:off x="436687" y="537755"/>
            <a:ext cx="4300051" cy="3083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1498B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Quick Reminders</a:t>
            </a:r>
            <a:endParaRPr/>
          </a:p>
        </p:txBody>
      </p:sp>
      <p:sp>
        <p:nvSpPr>
          <p:cNvPr id="619" name="Google Shape;619;p60"/>
          <p:cNvSpPr txBox="1">
            <a:spLocks noGrp="1"/>
          </p:cNvSpPr>
          <p:nvPr>
            <p:ph type="body" idx="1"/>
          </p:nvPr>
        </p:nvSpPr>
        <p:spPr>
          <a:xfrm>
            <a:off x="6189202" y="672584"/>
            <a:ext cx="4668607" cy="5335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/>
          <a:p>
            <a:pPr marL="380365" marR="0" lvl="0" indent="-3803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4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the previous webinars are located in the INCOSE Library</a:t>
            </a:r>
            <a:r>
              <a:rPr lang="en-US" sz="2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80365" marR="0" lvl="0" indent="-38036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Attending a Webinar does count as a 1PDU credit towards your SEP renewal.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4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40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585BDF09-47C9-BA97-08E3-653A82C3C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>
            <a:extLst>
              <a:ext uri="{FF2B5EF4-FFF2-40B4-BE49-F238E27FC236}">
                <a16:creationId xmlns:a16="http://schemas.microsoft.com/office/drawing/2014/main" id="{80D4D0AB-C208-0316-F290-374478E40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556" y="584200"/>
            <a:ext cx="5868273" cy="1185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1498B"/>
              </a:buClr>
              <a:buSzPts val="4800"/>
              <a:buFont typeface="Arial"/>
              <a:buNone/>
            </a:pPr>
            <a:r>
              <a:rPr lang="en-US" sz="4800" b="1" i="0" u="none" strike="noStrike" cap="none" dirty="0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Thank you to our </a:t>
            </a:r>
            <a:r>
              <a:rPr lang="en-US" sz="4800" b="1" i="0" u="none" strike="noStrike" cap="none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2026 </a:t>
            </a:r>
            <a:r>
              <a:rPr lang="en-US" sz="4800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Sponsor</a:t>
            </a:r>
            <a:r>
              <a:rPr lang="en-US" sz="4800" b="1" i="0" u="none" strike="noStrike" cap="none">
                <a:solidFill>
                  <a:srgbClr val="11498B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/>
          </a:p>
        </p:txBody>
      </p:sp>
      <p:sp>
        <p:nvSpPr>
          <p:cNvPr id="142" name="Google Shape;142;p25">
            <a:hlinkClick r:id="rId3"/>
            <a:extLst>
              <a:ext uri="{FF2B5EF4-FFF2-40B4-BE49-F238E27FC236}">
                <a16:creationId xmlns:a16="http://schemas.microsoft.com/office/drawing/2014/main" id="{0BDCFF95-0EEC-EE05-D6C8-40230F23D2D7}"/>
              </a:ext>
            </a:extLst>
          </p:cNvPr>
          <p:cNvSpPr/>
          <p:nvPr/>
        </p:nvSpPr>
        <p:spPr>
          <a:xfrm>
            <a:off x="5267298" y="3887638"/>
            <a:ext cx="1211532" cy="4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5">
            <a:extLst>
              <a:ext uri="{FF2B5EF4-FFF2-40B4-BE49-F238E27FC236}">
                <a16:creationId xmlns:a16="http://schemas.microsoft.com/office/drawing/2014/main" id="{D95C2A14-FD10-994E-A24C-4E1CC11CEC15}"/>
              </a:ext>
            </a:extLst>
          </p:cNvPr>
          <p:cNvSpPr txBox="1"/>
          <p:nvPr/>
        </p:nvSpPr>
        <p:spPr>
          <a:xfrm>
            <a:off x="9999677" y="1510019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5">
            <a:extLst>
              <a:ext uri="{FF2B5EF4-FFF2-40B4-BE49-F238E27FC236}">
                <a16:creationId xmlns:a16="http://schemas.microsoft.com/office/drawing/2014/main" id="{30047F71-190F-A0EF-612D-367DEE334AB6}"/>
              </a:ext>
            </a:extLst>
          </p:cNvPr>
          <p:cNvSpPr txBox="1"/>
          <p:nvPr/>
        </p:nvSpPr>
        <p:spPr>
          <a:xfrm>
            <a:off x="11453769" y="76060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 descr="DassaultWebinarBanner.png">
            <a:extLst>
              <a:ext uri="{FF2B5EF4-FFF2-40B4-BE49-F238E27FC236}">
                <a16:creationId xmlns:a16="http://schemas.microsoft.com/office/drawing/2014/main" id="{101921DB-7356-4AB1-1A23-9A19FA3FF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83702"/>
            <a:ext cx="12192000" cy="262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84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62" descr="A view of the earth from space&#10;&#10;Description automatically generated with medium confidenc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pic>
      <p:sp>
        <p:nvSpPr>
          <p:cNvPr id="635" name="Google Shape;635;p62"/>
          <p:cNvSpPr txBox="1">
            <a:spLocks noGrp="1"/>
          </p:cNvSpPr>
          <p:nvPr>
            <p:ph type="title"/>
          </p:nvPr>
        </p:nvSpPr>
        <p:spPr>
          <a:xfrm>
            <a:off x="3900113" y="4111757"/>
            <a:ext cx="4391491" cy="5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 for joining us today!</a:t>
            </a:r>
            <a:endParaRPr/>
          </a:p>
        </p:txBody>
      </p:sp>
      <p:pic>
        <p:nvPicPr>
          <p:cNvPr id="636" name="Google Shape;636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15975" y="109016"/>
            <a:ext cx="1242571" cy="681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ORPORATE">
  <a:themeElements>
    <a:clrScheme name="3DS">
      <a:dk1>
        <a:srgbClr val="005386"/>
      </a:dk1>
      <a:lt1>
        <a:srgbClr val="FFFFFF"/>
      </a:lt1>
      <a:dk2>
        <a:srgbClr val="001871"/>
      </a:dk2>
      <a:lt2>
        <a:srgbClr val="DA291C"/>
      </a:lt2>
      <a:accent1>
        <a:srgbClr val="0B3F77"/>
      </a:accent1>
      <a:accent2>
        <a:srgbClr val="00B2A9"/>
      </a:accent2>
      <a:accent3>
        <a:srgbClr val="E1CD00"/>
      </a:accent3>
      <a:accent4>
        <a:srgbClr val="E87722"/>
      </a:accent4>
      <a:accent5>
        <a:srgbClr val="84BD00"/>
      </a:accent5>
      <a:accent6>
        <a:srgbClr val="0077C8"/>
      </a:accent6>
      <a:hlink>
        <a:srgbClr val="0000FF"/>
      </a:hlink>
      <a:folHlink>
        <a:srgbClr val="800080"/>
      </a:folHlink>
    </a:clrScheme>
    <a:fontScheme name="3DS PPT templat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FFB14441-1505-A84D-A74C-2B86BED02E3E}" vid="{89CBF92D-C8B1-F444-BD06-08E20F1DD5C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B03F730A9FAE47A2F4B2F5E5485535" ma:contentTypeVersion="17" ma:contentTypeDescription="Create a new document." ma:contentTypeScope="" ma:versionID="6900011f0c75dd82028e61a9f4840c82">
  <xsd:schema xmlns:xsd="http://www.w3.org/2001/XMLSchema" xmlns:xs="http://www.w3.org/2001/XMLSchema" xmlns:p="http://schemas.microsoft.com/office/2006/metadata/properties" xmlns:ns2="3b57ccde-f6b2-4620-9159-0ec2e107440c" xmlns:ns3="5ebfa495-84dc-45ec-a2c6-0d4b34895ad4" targetNamespace="http://schemas.microsoft.com/office/2006/metadata/properties" ma:root="true" ma:fieldsID="ec78dd387039f4ea4425827b28333c18" ns2:_="" ns3:_="">
    <xsd:import namespace="3b57ccde-f6b2-4620-9159-0ec2e107440c"/>
    <xsd:import namespace="5ebfa495-84dc-45ec-a2c6-0d4b34895a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57ccde-f6b2-4620-9159-0ec2e10744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05bfa5e-0804-4ef2-ba09-c663ae3aeb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bfa495-84dc-45ec-a2c6-0d4b34895ad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e8e298b-f8f6-4f2d-a8e1-cf10259856c7}" ma:internalName="TaxCatchAll" ma:showField="CatchAllData" ma:web="5ebfa495-84dc-45ec-a2c6-0d4b34895a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bfa495-84dc-45ec-a2c6-0d4b34895ad4" xsi:nil="true"/>
    <lcf76f155ced4ddcb4097134ff3c332f xmlns="3b57ccde-f6b2-4620-9159-0ec2e107440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CE8F16A-59F6-41D5-BFBE-0FA4059FE7A8}"/>
</file>

<file path=customXml/itemProps2.xml><?xml version="1.0" encoding="utf-8"?>
<ds:datastoreItem xmlns:ds="http://schemas.openxmlformats.org/officeDocument/2006/customXml" ds:itemID="{1F38142A-C5D0-46AA-A003-B4AADBEBA95B}"/>
</file>

<file path=customXml/itemProps3.xml><?xml version="1.0" encoding="utf-8"?>
<ds:datastoreItem xmlns:ds="http://schemas.openxmlformats.org/officeDocument/2006/customXml" ds:itemID="{093C8511-E8A8-4CE0-83CD-871214A18AC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4008</TotalTime>
  <Words>894</Words>
  <Application>Microsoft Office PowerPoint</Application>
  <PresentationFormat>Widescreen</PresentationFormat>
  <Paragraphs>185</Paragraphs>
  <Slides>25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43" baseType="lpstr">
      <vt:lpstr>3ds</vt:lpstr>
      <vt:lpstr>3ds Condensed</vt:lpstr>
      <vt:lpstr>3ds Condensed Light</vt:lpstr>
      <vt:lpstr>3DS V2</vt:lpstr>
      <vt:lpstr>3DS V2 SemiBold</vt:lpstr>
      <vt:lpstr>Aptos</vt:lpstr>
      <vt:lpstr>Aptos Display</vt:lpstr>
      <vt:lpstr>Arial</vt:lpstr>
      <vt:lpstr>Arial Narrow</vt:lpstr>
      <vt:lpstr>Calibri</vt:lpstr>
      <vt:lpstr>Courier New</vt:lpstr>
      <vt:lpstr>Montserrat</vt:lpstr>
      <vt:lpstr>Noto Sans Symbols</vt:lpstr>
      <vt:lpstr>Play</vt:lpstr>
      <vt:lpstr>Wingdings</vt:lpstr>
      <vt:lpstr>Wingdings 3</vt:lpstr>
      <vt:lpstr>Office Theme</vt:lpstr>
      <vt:lpstr>CORPORATE</vt:lpstr>
      <vt:lpstr>Welcome to the INCOSE Webinar </vt:lpstr>
      <vt:lpstr>Thank you to our 2026 Sponsor!</vt:lpstr>
      <vt:lpstr>INCOSE</vt:lpstr>
      <vt:lpstr>About the Webinar</vt:lpstr>
      <vt:lpstr>PowerPoint Presentation</vt:lpstr>
      <vt:lpstr>PowerPoint Presentation</vt:lpstr>
      <vt:lpstr>This Webinar is being recorded.</vt:lpstr>
      <vt:lpstr>INCOSE</vt:lpstr>
      <vt:lpstr>Nerijus Jankevicius </vt:lpstr>
      <vt:lpstr>Recap : Sysml v2 sim in 2026x GA</vt:lpstr>
      <vt:lpstr>Introducing sysml v2 behaviors execution (simtoolkit v2)!</vt:lpstr>
      <vt:lpstr>Live demo</vt:lpstr>
      <vt:lpstr>What’s supported in 2026 R1?</vt:lpstr>
      <vt:lpstr>What’s coming in 2026 R2 (november)?</vt:lpstr>
      <vt:lpstr>2026x R3 (next summer)(pending)</vt:lpstr>
      <vt:lpstr>PowerPoint Presentation</vt:lpstr>
      <vt:lpstr>PowerPoint Presentation</vt:lpstr>
      <vt:lpstr>PowerPoint Presentation</vt:lpstr>
      <vt:lpstr>GENERATIVE SYSTEMS Architecture</vt:lpstr>
      <vt:lpstr>Live demo</vt:lpstr>
      <vt:lpstr>PowerPoint Presentation</vt:lpstr>
      <vt:lpstr>Q &amp; A </vt:lpstr>
      <vt:lpstr>Quick Reminders</vt:lpstr>
      <vt:lpstr>Thank you to our 2026 Sponsor!</vt:lpstr>
      <vt:lpstr>Thank you for joining us today!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Petras Litvinas</cp:lastModifiedBy>
  <cp:revision>51</cp:revision>
  <dcterms:created xsi:type="dcterms:W3CDTF">2013-07-15T20:26:40Z</dcterms:created>
  <dcterms:modified xsi:type="dcterms:W3CDTF">2026-10-16T15:09:33Z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0x010100DDB03F730A9FAE47A2F4B2F5E5485535</vt:lpwstr>
  </property>
</Properties>
</file>